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36"/>
  </p:notesMasterIdLst>
  <p:sldIdLst>
    <p:sldId id="256" r:id="rId2"/>
    <p:sldId id="260" r:id="rId3"/>
    <p:sldId id="290" r:id="rId4"/>
    <p:sldId id="259" r:id="rId5"/>
    <p:sldId id="258" r:id="rId6"/>
    <p:sldId id="285" r:id="rId7"/>
    <p:sldId id="291" r:id="rId8"/>
    <p:sldId id="257" r:id="rId9"/>
    <p:sldId id="292" r:id="rId10"/>
    <p:sldId id="293" r:id="rId11"/>
    <p:sldId id="283" r:id="rId12"/>
    <p:sldId id="296" r:id="rId13"/>
    <p:sldId id="263" r:id="rId14"/>
    <p:sldId id="284" r:id="rId15"/>
    <p:sldId id="286" r:id="rId16"/>
    <p:sldId id="287" r:id="rId17"/>
    <p:sldId id="288" r:id="rId18"/>
    <p:sldId id="289" r:id="rId19"/>
    <p:sldId id="294" r:id="rId20"/>
    <p:sldId id="295" r:id="rId21"/>
    <p:sldId id="281"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2"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27" autoAdjust="0"/>
    <p:restoredTop sz="94667" autoAdjust="0"/>
  </p:normalViewPr>
  <p:slideViewPr>
    <p:cSldViewPr>
      <p:cViewPr>
        <p:scale>
          <a:sx n="107" d="100"/>
          <a:sy n="107" d="100"/>
        </p:scale>
        <p:origin x="-78" y="-12"/>
      </p:cViewPr>
      <p:guideLst>
        <p:guide orient="horz" pos="2160"/>
        <p:guide pos="2880"/>
      </p:guideLst>
    </p:cSldViewPr>
  </p:slideViewPr>
  <p:outlineViewPr>
    <p:cViewPr>
      <p:scale>
        <a:sx n="33" d="100"/>
        <a:sy n="33" d="100"/>
      </p:scale>
      <p:origin x="0" y="7890"/>
    </p:cViewPr>
  </p:outlineViewPr>
  <p:notesTextViewPr>
    <p:cViewPr>
      <p:scale>
        <a:sx n="100" d="100"/>
        <a:sy n="100" d="100"/>
      </p:scale>
      <p:origin x="0" y="0"/>
    </p:cViewPr>
  </p:notesTextViewPr>
  <p:sorterViewPr>
    <p:cViewPr>
      <p:scale>
        <a:sx n="66" d="100"/>
        <a:sy n="66" d="100"/>
      </p:scale>
      <p:origin x="0" y="1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6B3359-DF8E-4376-82E3-D754D818F2AD}" type="datetimeFigureOut">
              <a:rPr lang="en-US" smtClean="0"/>
              <a:pPr/>
              <a:t>9/20/2012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702FC4-F035-4D92-9230-063F473F2100}" type="slidenum">
              <a:rPr lang="en-US" smtClean="0"/>
              <a:pPr/>
              <a:t>‹#›</a:t>
            </a:fld>
            <a:endParaRPr lang="en-US"/>
          </a:p>
        </p:txBody>
      </p:sp>
    </p:spTree>
    <p:extLst>
      <p:ext uri="{BB962C8B-B14F-4D97-AF65-F5344CB8AC3E}">
        <p14:creationId xmlns:p14="http://schemas.microsoft.com/office/powerpoint/2010/main" val="28513885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AEF0C5C-65A0-4555-87B5-7AAE90AF8E21}" type="datetimeFigureOut">
              <a:rPr lang="en-US" smtClean="0"/>
              <a:pPr/>
              <a:t>9/20/2012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6B1CCC2-77FD-41F4-B176-2B02F69330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EF0C5C-65A0-4555-87B5-7AAE90AF8E21}" type="datetimeFigureOut">
              <a:rPr lang="en-US" smtClean="0"/>
              <a:pPr/>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1CCC2-77FD-41F4-B176-2B02F69330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EF0C5C-65A0-4555-87B5-7AAE90AF8E21}" type="datetimeFigureOut">
              <a:rPr lang="en-US" smtClean="0"/>
              <a:pPr/>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1CCC2-77FD-41F4-B176-2B02F69330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EF0C5C-65A0-4555-87B5-7AAE90AF8E21}" type="datetimeFigureOut">
              <a:rPr lang="en-US" smtClean="0"/>
              <a:pPr/>
              <a:t>9/20/2012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B1CCC2-77FD-41F4-B176-2B02F69330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AEF0C5C-65A0-4555-87B5-7AAE90AF8E21}" type="datetimeFigureOut">
              <a:rPr lang="en-US" smtClean="0"/>
              <a:pPr/>
              <a:t>9/20/2012</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6B1CCC2-77FD-41F4-B176-2B02F693308B}" type="slidenum">
              <a:rPr lang="en-US" smtClean="0"/>
              <a:pPr/>
              <a:t>‹#›</a:t>
            </a:fld>
            <a:endParaRPr lang="en-US"/>
          </a:p>
        </p:txBody>
      </p:sp>
      <p:sp>
        <p:nvSpPr>
          <p:cNvPr id="10" name="Action Button: Home 9">
            <a:hlinkClick r:id="" action="ppaction://hlinkshowjump?jump=firstslide" highlightClick="1"/>
          </p:cNvPr>
          <p:cNvSpPr/>
          <p:nvPr userDrawn="1"/>
        </p:nvSpPr>
        <p:spPr>
          <a:xfrm>
            <a:off x="8001000" y="5715000"/>
            <a:ext cx="838200" cy="813816"/>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EF0C5C-65A0-4555-87B5-7AAE90AF8E21}" type="datetimeFigureOut">
              <a:rPr lang="en-US" smtClean="0"/>
              <a:pPr/>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1CCC2-77FD-41F4-B176-2B02F69330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AEF0C5C-65A0-4555-87B5-7AAE90AF8E21}" type="datetimeFigureOut">
              <a:rPr lang="en-US" smtClean="0"/>
              <a:pPr/>
              <a:t>9/20/2012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B1CCC2-77FD-41F4-B176-2B02F69330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AEF0C5C-65A0-4555-87B5-7AAE90AF8E21}" type="datetimeFigureOut">
              <a:rPr lang="en-US" smtClean="0"/>
              <a:pPr/>
              <a:t>9/20/2012</a:t>
            </a:fld>
            <a:endParaRPr lang="en-US"/>
          </a:p>
        </p:txBody>
      </p:sp>
      <p:sp>
        <p:nvSpPr>
          <p:cNvPr id="8" name="Slide Number Placeholder 7"/>
          <p:cNvSpPr>
            <a:spLocks noGrp="1"/>
          </p:cNvSpPr>
          <p:nvPr>
            <p:ph type="sldNum" sz="quarter" idx="11"/>
          </p:nvPr>
        </p:nvSpPr>
        <p:spPr/>
        <p:txBody>
          <a:bodyPr/>
          <a:lstStyle/>
          <a:p>
            <a:fld id="{16B1CCC2-77FD-41F4-B176-2B02F693308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EF0C5C-65A0-4555-87B5-7AAE90AF8E21}" type="datetimeFigureOut">
              <a:rPr lang="en-US" smtClean="0"/>
              <a:pPr/>
              <a:t>9/20/2012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B1CCC2-77FD-41F4-B176-2B02F69330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AEF0C5C-65A0-4555-87B5-7AAE90AF8E21}" type="datetimeFigureOut">
              <a:rPr lang="en-US" smtClean="0"/>
              <a:pPr/>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16B1CCC2-77FD-41F4-B176-2B02F69330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AEF0C5C-65A0-4555-87B5-7AAE90AF8E21}" type="datetimeFigureOut">
              <a:rPr lang="en-US" smtClean="0"/>
              <a:pPr/>
              <a:t>9/20/2012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B1CCC2-77FD-41F4-B176-2B02F69330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AEF0C5C-65A0-4555-87B5-7AAE90AF8E21}" type="datetimeFigureOut">
              <a:rPr lang="en-US" smtClean="0"/>
              <a:pPr/>
              <a:t>9/20/2012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16B1CCC2-77FD-41F4-B176-2B02F693308B}" type="slidenum">
              <a:rPr lang="en-US" smtClean="0"/>
              <a:pPr/>
              <a:t>‹#›</a:t>
            </a:fld>
            <a:endParaRPr lang="en-US"/>
          </a:p>
        </p:txBody>
      </p:sp>
      <p:sp>
        <p:nvSpPr>
          <p:cNvPr id="11" name="Action Button: Home 10">
            <a:hlinkClick r:id="" action="ppaction://hlinkshowjump?jump=firstslide" highlightClick="1"/>
          </p:cNvPr>
          <p:cNvSpPr/>
          <p:nvPr userDrawn="1"/>
        </p:nvSpPr>
        <p:spPr>
          <a:xfrm>
            <a:off x="8153400" y="5715000"/>
            <a:ext cx="762000" cy="8382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8.xml"/><Relationship Id="rId7" Type="http://schemas.openxmlformats.org/officeDocument/2006/relationships/slide" Target="slide14.xml"/><Relationship Id="rId12" Type="http://schemas.openxmlformats.org/officeDocument/2006/relationships/slide" Target="slide21.xml"/><Relationship Id="rId2" Type="http://schemas.openxmlformats.org/officeDocument/2006/relationships/slide" Target="slide2.xml"/><Relationship Id="rId1" Type="http://schemas.openxmlformats.org/officeDocument/2006/relationships/slideLayout" Target="../slideLayouts/slideLayout7.xml"/><Relationship Id="rId6" Type="http://schemas.openxmlformats.org/officeDocument/2006/relationships/slide" Target="slide12.xml"/><Relationship Id="rId11" Type="http://schemas.openxmlformats.org/officeDocument/2006/relationships/slide" Target="slide4.xml"/><Relationship Id="rId5" Type="http://schemas.openxmlformats.org/officeDocument/2006/relationships/slide" Target="slide10.xml"/><Relationship Id="rId10" Type="http://schemas.openxmlformats.org/officeDocument/2006/relationships/image" Target="../media/image2.jpeg"/><Relationship Id="rId4" Type="http://schemas.openxmlformats.org/officeDocument/2006/relationships/slide" Target="slide5.xml"/><Relationship Id="rId9" Type="http://schemas.openxmlformats.org/officeDocument/2006/relationships/image" Target="../media/image1.wmf"/></Relationships>
</file>

<file path=ppt/slides/_rels/slide10.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image" Target="../media/image12.jpe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slide" Target="slide13.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slide" Target="slide16.xml"/><Relationship Id="rId7" Type="http://schemas.openxmlformats.org/officeDocument/2006/relationships/slide" Target="slide20.xml"/><Relationship Id="rId2" Type="http://schemas.openxmlformats.org/officeDocument/2006/relationships/slide" Target="slide15.xml"/><Relationship Id="rId1" Type="http://schemas.openxmlformats.org/officeDocument/2006/relationships/slideLayout" Target="../slideLayouts/slideLayout2.xml"/><Relationship Id="rId6" Type="http://schemas.openxmlformats.org/officeDocument/2006/relationships/slide" Target="slide19.xml"/><Relationship Id="rId5" Type="http://schemas.openxmlformats.org/officeDocument/2006/relationships/slide" Target="slide18.xml"/><Relationship Id="rId4" Type="http://schemas.openxmlformats.org/officeDocument/2006/relationships/slide" Target="slide17.xml"/></Relationships>
</file>

<file path=ppt/slides/_rels/slide1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slide" Target="slide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slide" Target="slide22.xml"/><Relationship Id="rId3" Type="http://schemas.openxmlformats.org/officeDocument/2006/relationships/slide" Target="slide27.xml"/><Relationship Id="rId7" Type="http://schemas.openxmlformats.org/officeDocument/2006/relationships/slide" Target="slide31.xml"/><Relationship Id="rId2" Type="http://schemas.openxmlformats.org/officeDocument/2006/relationships/slide" Target="slide26.xml"/><Relationship Id="rId1" Type="http://schemas.openxmlformats.org/officeDocument/2006/relationships/slideLayout" Target="../slideLayouts/slideLayout1.xml"/><Relationship Id="rId6" Type="http://schemas.openxmlformats.org/officeDocument/2006/relationships/slide" Target="slide30.xml"/><Relationship Id="rId11" Type="http://schemas.openxmlformats.org/officeDocument/2006/relationships/slide" Target="slide25.xml"/><Relationship Id="rId5" Type="http://schemas.openxmlformats.org/officeDocument/2006/relationships/slide" Target="slide29.xml"/><Relationship Id="rId10" Type="http://schemas.openxmlformats.org/officeDocument/2006/relationships/slide" Target="slide24.xml"/><Relationship Id="rId4" Type="http://schemas.openxmlformats.org/officeDocument/2006/relationships/slide" Target="slide28.xml"/><Relationship Id="rId9" Type="http://schemas.openxmlformats.org/officeDocument/2006/relationships/slide" Target="slide23.xml"/></Relationships>
</file>

<file path=ppt/slides/_rels/slide22.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3.xml"/><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23.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3.xml"/><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24.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3.xml"/><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25.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3.xml"/><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26.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32.xml"/><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27.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3.xml"/><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28.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3.xml"/><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29.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32.xml"/><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ushistory.org/declaration/related/proc63.htm" TargetMode="Externa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3.xml"/><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31.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slide" Target="slide32.xml"/><Relationship Id="rId1" Type="http://schemas.openxmlformats.org/officeDocument/2006/relationships/slideLayout" Target="../slideLayouts/slideLayout6.xml"/><Relationship Id="rId4" Type="http://schemas.openxmlformats.org/officeDocument/2006/relationships/slide" Target="slide21.xml"/></Relationships>
</file>

<file path=ppt/slides/_rels/slide3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3.xml"/><Relationship Id="rId1" Type="http://schemas.openxmlformats.org/officeDocument/2006/relationships/audio" Target="../media/audio1.wav"/><Relationship Id="rId4" Type="http://schemas.openxmlformats.org/officeDocument/2006/relationships/slide" Target="slide21.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slideLayout" Target="../slideLayouts/slideLayout3.xml"/><Relationship Id="rId1" Type="http://schemas.openxmlformats.org/officeDocument/2006/relationships/audio" Target="../media/audio2.wav"/><Relationship Id="rId4" Type="http://schemas.openxmlformats.org/officeDocument/2006/relationships/slide" Target="slide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6.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a:hlinkClick r:id="rId2" action="ppaction://hlinksldjump"/>
          </p:cNvPr>
          <p:cNvSpPr/>
          <p:nvPr/>
        </p:nvSpPr>
        <p:spPr>
          <a:xfrm>
            <a:off x="304800" y="228600"/>
            <a:ext cx="1981200" cy="990600"/>
          </a:xfrm>
          <a:prstGeom prst="ellipse">
            <a:avLst/>
          </a:prstGeom>
          <a:solidFill>
            <a:schemeClr val="bg1">
              <a:lumMod val="65000"/>
              <a:lumOff val="35000"/>
            </a:schemeClr>
          </a:solidFill>
          <a:ln w="15875" cmpd="thickThi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Proclamation of 1763</a:t>
            </a:r>
            <a:endParaRPr lang="en-US" sz="1500" b="1"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Oval 4">
            <a:hlinkClick r:id="rId3" action="ppaction://hlinksldjump"/>
          </p:cNvPr>
          <p:cNvSpPr/>
          <p:nvPr/>
        </p:nvSpPr>
        <p:spPr>
          <a:xfrm>
            <a:off x="228600" y="2895600"/>
            <a:ext cx="1981200" cy="9144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00"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Townshend Act</a:t>
            </a:r>
            <a:endParaRPr lang="en-US" sz="1700" b="1"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Oval 5">
            <a:hlinkClick r:id="rId4" action="ppaction://hlinksldjump"/>
          </p:cNvPr>
          <p:cNvSpPr/>
          <p:nvPr/>
        </p:nvSpPr>
        <p:spPr>
          <a:xfrm>
            <a:off x="228600" y="2057400"/>
            <a:ext cx="19812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Stamp Act</a:t>
            </a:r>
            <a:endPar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Oval 6">
            <a:hlinkClick r:id="rId5" action="ppaction://hlinksldjump"/>
          </p:cNvPr>
          <p:cNvSpPr/>
          <p:nvPr/>
        </p:nvSpPr>
        <p:spPr>
          <a:xfrm>
            <a:off x="228600" y="3810000"/>
            <a:ext cx="20574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Boston Massacre</a:t>
            </a:r>
            <a:endParaRPr lang="en-US" sz="1600" b="1"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8" name="Oval 7">
            <a:hlinkClick r:id="rId6" action="ppaction://hlinksldjump"/>
          </p:cNvPr>
          <p:cNvSpPr/>
          <p:nvPr/>
        </p:nvSpPr>
        <p:spPr>
          <a:xfrm>
            <a:off x="228600" y="4648200"/>
            <a:ext cx="20574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Boston Tea Party</a:t>
            </a:r>
            <a:endPar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10" name="Oval 9">
            <a:hlinkClick r:id="rId7" action="ppaction://hlinksldjump"/>
          </p:cNvPr>
          <p:cNvSpPr/>
          <p:nvPr/>
        </p:nvSpPr>
        <p:spPr>
          <a:xfrm>
            <a:off x="152400" y="5486400"/>
            <a:ext cx="20574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Intolerable Acts</a:t>
            </a:r>
            <a:endPar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12" name="Flowchart: Preparation 11">
            <a:hlinkClick r:id="rId8" action="ppaction://hlinksldjump"/>
          </p:cNvPr>
          <p:cNvSpPr/>
          <p:nvPr/>
        </p:nvSpPr>
        <p:spPr>
          <a:xfrm>
            <a:off x="6477000" y="5867400"/>
            <a:ext cx="1524000" cy="533400"/>
          </a:xfrm>
          <a:prstGeom prst="flowChartPreparation">
            <a:avLst/>
          </a:prstGeom>
          <a:solidFill>
            <a:schemeClr val="accent1">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Standards</a:t>
            </a:r>
            <a:endParaRPr lang="en-US" sz="1200" dirty="0"/>
          </a:p>
        </p:txBody>
      </p:sp>
      <p:pic>
        <p:nvPicPr>
          <p:cNvPr id="18" name="Picture 2" descr="C:\Documents and Settings\cpeek01\Local Settings\Temporary Internet Files\Content.IE5\S7QEMH4G\MCj01494260000[1].wmf"/>
          <p:cNvPicPr>
            <a:picLocks noChangeAspect="1" noChangeArrowheads="1"/>
          </p:cNvPicPr>
          <p:nvPr/>
        </p:nvPicPr>
        <p:blipFill>
          <a:blip r:embed="rId9"/>
          <a:srcRect/>
          <a:stretch>
            <a:fillRect/>
          </a:stretch>
        </p:blipFill>
        <p:spPr bwMode="auto">
          <a:xfrm>
            <a:off x="228600" y="5791200"/>
            <a:ext cx="293965" cy="447392"/>
          </a:xfrm>
          <a:prstGeom prst="rect">
            <a:avLst/>
          </a:prstGeom>
          <a:noFill/>
        </p:spPr>
      </p:pic>
      <p:pic>
        <p:nvPicPr>
          <p:cNvPr id="26" name="Picture 2" descr="C:\Documents and Settings\cpeek01\Local Settings\Temporary Internet Files\Content.IE5\S7QEMH4G\MCj01494260000[1].wmf"/>
          <p:cNvPicPr>
            <a:picLocks noChangeAspect="1" noChangeArrowheads="1"/>
          </p:cNvPicPr>
          <p:nvPr/>
        </p:nvPicPr>
        <p:blipFill>
          <a:blip r:embed="rId9"/>
          <a:srcRect/>
          <a:stretch>
            <a:fillRect/>
          </a:stretch>
        </p:blipFill>
        <p:spPr bwMode="auto">
          <a:xfrm>
            <a:off x="381000" y="3962400"/>
            <a:ext cx="293965" cy="447392"/>
          </a:xfrm>
          <a:prstGeom prst="rect">
            <a:avLst/>
          </a:prstGeom>
          <a:noFill/>
        </p:spPr>
      </p:pic>
      <p:pic>
        <p:nvPicPr>
          <p:cNvPr id="29" name="Picture 2" descr="C:\Documents and Settings\cpeek01\Local Settings\Temporary Internet Files\Content.IE5\S7QEMH4G\MCj01494260000[1].wmf"/>
          <p:cNvPicPr>
            <a:picLocks noChangeAspect="1" noChangeArrowheads="1"/>
          </p:cNvPicPr>
          <p:nvPr/>
        </p:nvPicPr>
        <p:blipFill>
          <a:blip r:embed="rId9"/>
          <a:srcRect/>
          <a:stretch>
            <a:fillRect/>
          </a:stretch>
        </p:blipFill>
        <p:spPr bwMode="auto">
          <a:xfrm>
            <a:off x="1828800" y="838200"/>
            <a:ext cx="293965" cy="447392"/>
          </a:xfrm>
          <a:prstGeom prst="rect">
            <a:avLst/>
          </a:prstGeom>
          <a:noFill/>
        </p:spPr>
      </p:pic>
      <p:pic>
        <p:nvPicPr>
          <p:cNvPr id="58" name="Picture 57" descr="flag.jpg"/>
          <p:cNvPicPr>
            <a:picLocks noChangeAspect="1"/>
          </p:cNvPicPr>
          <p:nvPr/>
        </p:nvPicPr>
        <p:blipFill>
          <a:blip r:embed="rId10"/>
          <a:stretch>
            <a:fillRect/>
          </a:stretch>
        </p:blipFill>
        <p:spPr>
          <a:xfrm>
            <a:off x="2438400" y="914400"/>
            <a:ext cx="6324600" cy="4189781"/>
          </a:xfrm>
          <a:prstGeom prst="rect">
            <a:avLst/>
          </a:prstGeom>
        </p:spPr>
      </p:pic>
      <p:sp>
        <p:nvSpPr>
          <p:cNvPr id="59" name="Rectangle 58"/>
          <p:cNvSpPr/>
          <p:nvPr/>
        </p:nvSpPr>
        <p:spPr>
          <a:xfrm>
            <a:off x="4682473" y="2111276"/>
            <a:ext cx="4766327" cy="2308324"/>
          </a:xfrm>
          <a:prstGeom prst="rect">
            <a:avLst/>
          </a:prstGeom>
          <a:solidFill>
            <a:schemeClr val="lt1">
              <a:alpha val="0"/>
            </a:schemeClr>
          </a:solidFill>
          <a:ln>
            <a:noFill/>
          </a:ln>
        </p:spPr>
        <p:style>
          <a:lnRef idx="2">
            <a:schemeClr val="dk1"/>
          </a:lnRef>
          <a:fillRef idx="1">
            <a:schemeClr val="lt1"/>
          </a:fillRef>
          <a:effectRef idx="0">
            <a:schemeClr val="dk1"/>
          </a:effectRef>
          <a:fontRef idx="minor">
            <a:schemeClr val="dk1"/>
          </a:fontRef>
        </p:style>
        <p:txBody>
          <a:bodyPr wrap="square" lIns="91440" tIns="45720" rIns="91440" bIns="45720">
            <a:spAutoFit/>
          </a:bodyPr>
          <a:lstStyle/>
          <a:p>
            <a:pPr algn="ctr"/>
            <a:r>
              <a:rPr lang="en-US" sz="4800" b="1" dirty="0" smtClean="0">
                <a:ln w="18000">
                  <a:solidFill>
                    <a:schemeClr val="bg1"/>
                  </a:solidFill>
                  <a:prstDash val="solid"/>
                  <a:miter lim="800000"/>
                </a:ln>
                <a:noFill/>
                <a:effectLst>
                  <a:outerShdw blurRad="25500" dist="23000" dir="7020000" algn="tl">
                    <a:srgbClr val="000000">
                      <a:alpha val="50000"/>
                    </a:srgbClr>
                  </a:outerShdw>
                  <a:reflection blurRad="6350" stA="55000" endA="300" endPos="45500" dir="5400000" sy="-100000" algn="bl" rotWithShape="0"/>
                </a:effectLst>
              </a:rPr>
              <a:t>Causes for    American Revolution</a:t>
            </a:r>
            <a:endParaRPr lang="en-US" sz="4800" b="1" dirty="0">
              <a:ln w="18000">
                <a:solidFill>
                  <a:schemeClr val="bg1"/>
                </a:solidFill>
                <a:prstDash val="solid"/>
                <a:miter lim="800000"/>
              </a:ln>
              <a:noFill/>
              <a:effectLst>
                <a:outerShdw blurRad="25500" dist="23000" dir="7020000" algn="tl">
                  <a:srgbClr val="000000">
                    <a:alpha val="50000"/>
                  </a:srgbClr>
                </a:outerShdw>
                <a:reflection blurRad="6350" stA="55000" endA="300" endPos="45500" dir="5400000" sy="-100000" algn="bl" rotWithShape="0"/>
              </a:effectLst>
            </a:endParaRPr>
          </a:p>
        </p:txBody>
      </p:sp>
      <p:sp>
        <p:nvSpPr>
          <p:cNvPr id="15" name="Oval 14">
            <a:hlinkClick r:id="rId11" action="ppaction://hlinksldjump"/>
          </p:cNvPr>
          <p:cNvSpPr/>
          <p:nvPr/>
        </p:nvSpPr>
        <p:spPr>
          <a:xfrm>
            <a:off x="304800" y="1219200"/>
            <a:ext cx="1828800" cy="838200"/>
          </a:xfrm>
          <a:prstGeom prst="ellipse">
            <a:avLst/>
          </a:prstGeom>
          <a:solidFill>
            <a:schemeClr val="bg1">
              <a:lumMod val="65000"/>
              <a:lumOff val="35000"/>
            </a:schemeClr>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B0F0"/>
                </a:solidFill>
                <a:effectLst>
                  <a:outerShdw blurRad="38100" dist="38100" dir="2700000" algn="tl">
                    <a:srgbClr val="000000">
                      <a:alpha val="43137"/>
                    </a:srgbClr>
                  </a:outerShdw>
                </a:effectLst>
                <a:latin typeface="Arial" pitchFamily="34" charset="0"/>
                <a:cs typeface="Arial" pitchFamily="34" charset="0"/>
              </a:rPr>
              <a:t>Sugar Act</a:t>
            </a:r>
            <a:endPar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pic>
        <p:nvPicPr>
          <p:cNvPr id="16" name="Picture 2" descr="C:\Documents and Settings\cpeek01\Local Settings\Temporary Internet Files\Content.IE5\S7QEMH4G\MCj01494260000[1].wmf"/>
          <p:cNvPicPr>
            <a:picLocks noChangeAspect="1" noChangeArrowheads="1"/>
          </p:cNvPicPr>
          <p:nvPr/>
        </p:nvPicPr>
        <p:blipFill>
          <a:blip r:embed="rId9"/>
          <a:srcRect/>
          <a:stretch>
            <a:fillRect/>
          </a:stretch>
        </p:blipFill>
        <p:spPr bwMode="auto">
          <a:xfrm>
            <a:off x="1676400" y="1828800"/>
            <a:ext cx="293965" cy="447392"/>
          </a:xfrm>
          <a:prstGeom prst="rect">
            <a:avLst/>
          </a:prstGeom>
          <a:noFill/>
        </p:spPr>
      </p:pic>
      <p:sp>
        <p:nvSpPr>
          <p:cNvPr id="17" name="5-Point Star 16">
            <a:hlinkClick r:id="rId12" action="ppaction://hlinksldjump"/>
          </p:cNvPr>
          <p:cNvSpPr/>
          <p:nvPr/>
        </p:nvSpPr>
        <p:spPr>
          <a:xfrm>
            <a:off x="4495800" y="5638800"/>
            <a:ext cx="1143000" cy="8382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4648200" y="5943600"/>
            <a:ext cx="838200" cy="369332"/>
          </a:xfrm>
          <a:prstGeom prst="rect">
            <a:avLst/>
          </a:prstGeom>
          <a:noFill/>
        </p:spPr>
        <p:txBody>
          <a:bodyPr wrap="square" rtlCol="0">
            <a:spAutoFit/>
          </a:bodyPr>
          <a:lstStyle/>
          <a:p>
            <a:pPr algn="ctr"/>
            <a:r>
              <a:rPr lang="en-US" dirty="0" smtClean="0">
                <a:hlinkClick r:id="rId12" action="ppaction://hlinksldjump"/>
              </a:rPr>
              <a:t>Quiz</a:t>
            </a:r>
            <a:endParaRPr lang="en-US" dirty="0"/>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rgbClr val="00B0F0"/>
                </a:solidFill>
                <a:effectLst>
                  <a:outerShdw blurRad="38100" dist="38100" dir="2700000" algn="tl">
                    <a:srgbClr val="000000">
                      <a:alpha val="43137"/>
                    </a:srgbClr>
                  </a:outerShdw>
                </a:effectLst>
              </a:rPr>
              <a:t>Boston Massacre</a:t>
            </a:r>
            <a:endParaRPr lang="en-US" dirty="0">
              <a:solidFill>
                <a:srgbClr val="00B0F0"/>
              </a:solidFill>
              <a:effectLst>
                <a:outerShdw blurRad="38100" dist="38100" dir="2700000" algn="tl">
                  <a:srgbClr val="000000">
                    <a:alpha val="43137"/>
                  </a:srgbClr>
                </a:outerShdw>
              </a:effectLst>
            </a:endParaRPr>
          </a:p>
        </p:txBody>
      </p:sp>
      <p:pic>
        <p:nvPicPr>
          <p:cNvPr id="7" name="Picture Placeholder 6" descr="bostonmassacre.jpg"/>
          <p:cNvPicPr>
            <a:picLocks noGrp="1" noChangeAspect="1"/>
          </p:cNvPicPr>
          <p:nvPr>
            <p:ph type="pic" idx="1"/>
          </p:nvPr>
        </p:nvPicPr>
        <p:blipFill>
          <a:blip r:embed="rId2"/>
          <a:srcRect t="6216" b="6216"/>
          <a:stretch>
            <a:fillRect/>
          </a:stretch>
        </p:blipFill>
        <p:spPr/>
      </p:pic>
      <p:sp>
        <p:nvSpPr>
          <p:cNvPr id="6" name="Text Placeholder 5"/>
          <p:cNvSpPr>
            <a:spLocks noGrp="1"/>
          </p:cNvSpPr>
          <p:nvPr>
            <p:ph type="body" sz="half" idx="2"/>
          </p:nvPr>
        </p:nvSpPr>
        <p:spPr/>
        <p:txBody>
          <a:bodyPr>
            <a:normAutofit lnSpcReduction="10000"/>
          </a:bodyPr>
          <a:lstStyle/>
          <a:p>
            <a:r>
              <a:rPr lang="en-US" sz="2000" dirty="0" smtClean="0"/>
              <a:t>The Boston Massacre occurred when a mob harassed British soldiers who then fired their muskets pointblank into the crowd, killing three instantly, mortally wounding two others and injuring six.</a:t>
            </a:r>
            <a:endParaRPr lang="en-US" sz="2000" dirty="0"/>
          </a:p>
        </p:txBody>
      </p:sp>
      <p:sp>
        <p:nvSpPr>
          <p:cNvPr id="12" name="Rounded Rectangle 11">
            <a:hlinkClick r:id="rId3" action="ppaction://hlinksldjump"/>
          </p:cNvPr>
          <p:cNvSpPr/>
          <p:nvPr/>
        </p:nvSpPr>
        <p:spPr>
          <a:xfrm>
            <a:off x="457200" y="5486400"/>
            <a:ext cx="1447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33400" y="5638800"/>
            <a:ext cx="1295400" cy="646331"/>
          </a:xfrm>
          <a:prstGeom prst="rect">
            <a:avLst/>
          </a:prstGeom>
          <a:noFill/>
        </p:spPr>
        <p:txBody>
          <a:bodyPr wrap="square" rtlCol="0">
            <a:spAutoFit/>
          </a:bodyPr>
          <a:lstStyle/>
          <a:p>
            <a:pPr algn="ctr"/>
            <a:r>
              <a:rPr lang="en-US" dirty="0" smtClean="0">
                <a:hlinkClick r:id="rId3" action="ppaction://hlinksldjump"/>
              </a:rPr>
              <a:t>Colonist</a:t>
            </a:r>
          </a:p>
          <a:p>
            <a:pPr algn="ctr"/>
            <a:r>
              <a:rPr lang="en-US" dirty="0" smtClean="0">
                <a:hlinkClick r:id="rId3" action="ppaction://hlinksldjump"/>
              </a:rPr>
              <a:t>Response</a:t>
            </a:r>
            <a:endParaRPr lang="en-US" dirty="0"/>
          </a:p>
        </p:txBody>
      </p:sp>
      <p:sp>
        <p:nvSpPr>
          <p:cNvPr id="14" name="Action Button: Home 13">
            <a:hlinkClick r:id="" action="ppaction://hlinkshowjump?jump=firstslide" highlightClick="1"/>
          </p:cNvPr>
          <p:cNvSpPr/>
          <p:nvPr/>
        </p:nvSpPr>
        <p:spPr>
          <a:xfrm>
            <a:off x="8153400" y="5715000"/>
            <a:ext cx="762000" cy="914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185528"/>
            <a:ext cx="8077200" cy="730250"/>
          </a:xfrm>
        </p:spPr>
        <p:txBody>
          <a:bodyPr>
            <a:noAutofit/>
          </a:bodyPr>
          <a:lstStyle/>
          <a:p>
            <a:pPr algn="ctr"/>
            <a:r>
              <a:rPr sz="4400" smtClean="0">
                <a:solidFill>
                  <a:srgbClr val="00B0F0"/>
                </a:solidFill>
                <a:effectLst>
                  <a:outerShdw blurRad="38100" dist="38100" dir="2700000" algn="tl">
                    <a:srgbClr val="000000">
                      <a:alpha val="43137"/>
                    </a:srgbClr>
                  </a:outerShdw>
                </a:effectLst>
                <a:cs typeface="Arial" pitchFamily="34" charset="0"/>
              </a:rPr>
              <a:t>Boston Massacre</a:t>
            </a:r>
            <a:r>
              <a:rPr lang="en-US" sz="4400" dirty="0" smtClean="0">
                <a:solidFill>
                  <a:srgbClr val="00B0F0"/>
                </a:solidFill>
                <a:effectLst>
                  <a:outerShdw blurRad="38100" dist="38100" dir="2700000" algn="tl">
                    <a:srgbClr val="000000">
                      <a:alpha val="43137"/>
                    </a:srgbClr>
                  </a:outerShdw>
                </a:effectLst>
                <a:cs typeface="Arial" pitchFamily="34" charset="0"/>
              </a:rPr>
              <a:t> Response</a:t>
            </a:r>
            <a:endParaRPr lang="en-US" sz="4400" dirty="0">
              <a:solidFill>
                <a:srgbClr val="00B0F0"/>
              </a:solidFill>
              <a:effectLst>
                <a:outerShdw blurRad="38100" dist="38100" dir="2700000" algn="tl">
                  <a:srgbClr val="000000">
                    <a:alpha val="43137"/>
                  </a:srgbClr>
                </a:outerShdw>
              </a:effectLst>
              <a:cs typeface="Arial" pitchFamily="34" charset="0"/>
            </a:endParaRPr>
          </a:p>
        </p:txBody>
      </p:sp>
      <p:sp>
        <p:nvSpPr>
          <p:cNvPr id="2" name="Content Placeholder 1"/>
          <p:cNvSpPr>
            <a:spLocks noGrp="1"/>
          </p:cNvSpPr>
          <p:nvPr>
            <p:ph sz="half" idx="1"/>
          </p:nvPr>
        </p:nvSpPr>
        <p:spPr/>
        <p:txBody>
          <a:bodyPr>
            <a:normAutofit/>
          </a:bodyPr>
          <a:lstStyle/>
          <a:p>
            <a:r>
              <a:rPr lang="en-US" dirty="0" smtClean="0"/>
              <a:t>The Boston Massacre was, of course, not a “massacre,” in the classic sense. Colonialist responded through propaganda and immediately capitalized on this incident, using it to fan colonial passions of seeing the British unjustly governing the colonies.</a:t>
            </a:r>
            <a:endParaRPr lang="en-US" dirty="0"/>
          </a:p>
        </p:txBody>
      </p:sp>
    </p:spTree>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09600" y="457200"/>
            <a:ext cx="6629400" cy="1826363"/>
          </a:xfrm>
        </p:spPr>
        <p:txBody>
          <a:bodyPr/>
          <a:lstStyle/>
          <a:p>
            <a:r>
              <a:rPr lang="en-US" dirty="0" smtClean="0">
                <a:solidFill>
                  <a:srgbClr val="00B0F0"/>
                </a:solidFill>
              </a:rPr>
              <a:t>Boston Tea Party</a:t>
            </a:r>
            <a:endParaRPr lang="en-US" dirty="0">
              <a:solidFill>
                <a:srgbClr val="00B0F0"/>
              </a:solidFill>
            </a:endParaRPr>
          </a:p>
        </p:txBody>
      </p:sp>
      <p:sp>
        <p:nvSpPr>
          <p:cNvPr id="8" name="Text Placeholder 7"/>
          <p:cNvSpPr>
            <a:spLocks noGrp="1"/>
          </p:cNvSpPr>
          <p:nvPr>
            <p:ph type="body" idx="1"/>
          </p:nvPr>
        </p:nvSpPr>
        <p:spPr>
          <a:xfrm>
            <a:off x="609600" y="1905000"/>
            <a:ext cx="6629400" cy="3400088"/>
          </a:xfrm>
        </p:spPr>
        <p:txBody>
          <a:bodyPr>
            <a:noAutofit/>
          </a:bodyPr>
          <a:lstStyle/>
          <a:p>
            <a:r>
              <a:rPr lang="en-US" sz="2800" dirty="0" smtClean="0"/>
              <a:t>On the evening of December 16, 1773, a group of men calling themselves the "Sons of Liberty" went to the Boston Harbor. The men were dressed as Mohawk Indians. They boarded three British ships, the Beaver, the Eleanor and the Dartmouth, and dumped forty-five tons of tea into the Boston Harbor.</a:t>
            </a:r>
            <a:endParaRPr lang="en-US" sz="2800" dirty="0"/>
          </a:p>
        </p:txBody>
      </p:sp>
      <p:sp>
        <p:nvSpPr>
          <p:cNvPr id="13" name="Rounded Rectangle 12">
            <a:hlinkClick r:id="rId2" action="ppaction://hlinksldjump"/>
          </p:cNvPr>
          <p:cNvSpPr/>
          <p:nvPr/>
        </p:nvSpPr>
        <p:spPr>
          <a:xfrm>
            <a:off x="762000" y="5562600"/>
            <a:ext cx="1447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838200" y="5715000"/>
            <a:ext cx="1295400" cy="646331"/>
          </a:xfrm>
          <a:prstGeom prst="rect">
            <a:avLst/>
          </a:prstGeom>
          <a:noFill/>
        </p:spPr>
        <p:txBody>
          <a:bodyPr wrap="square" rtlCol="0">
            <a:spAutoFit/>
          </a:bodyPr>
          <a:lstStyle/>
          <a:p>
            <a:pPr algn="ctr"/>
            <a:r>
              <a:rPr lang="en-US" dirty="0" smtClean="0">
                <a:hlinkClick r:id="rId2" action="ppaction://hlinksldjump"/>
              </a:rPr>
              <a:t>Colonist</a:t>
            </a:r>
          </a:p>
          <a:p>
            <a:pPr algn="ctr"/>
            <a:r>
              <a:rPr lang="en-US" dirty="0" smtClean="0">
                <a:hlinkClick r:id="rId2" action="ppaction://hlinksldjump"/>
              </a:rPr>
              <a:t>Response</a:t>
            </a:r>
            <a:endParaRPr lang="en-US" dirty="0"/>
          </a:p>
        </p:txBody>
      </p:sp>
    </p:spTree>
  </p:cSld>
  <p:clrMapOvr>
    <a:masterClrMapping/>
  </p:clrMapOvr>
  <p:transition advClick="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b="1" smtClean="0">
                <a:solidFill>
                  <a:srgbClr val="00B0F0"/>
                </a:solidFill>
                <a:effectLst>
                  <a:outerShdw blurRad="38100" dist="38100" dir="2700000" algn="tl">
                    <a:srgbClr val="000000">
                      <a:alpha val="43137"/>
                    </a:srgbClr>
                  </a:outerShdw>
                </a:effectLst>
              </a:rPr>
              <a:t>Boston Tea Party</a:t>
            </a:r>
            <a:endParaRPr lang="en-US" b="1" dirty="0">
              <a:solidFill>
                <a:srgbClr val="00B0F0"/>
              </a:solidFill>
              <a:effectLst>
                <a:outerShdw blurRad="38100" dist="38100" dir="2700000" algn="tl">
                  <a:srgbClr val="000000">
                    <a:alpha val="43137"/>
                  </a:srgbClr>
                </a:outerShdw>
              </a:effectLst>
            </a:endParaRPr>
          </a:p>
        </p:txBody>
      </p:sp>
      <p:sp>
        <p:nvSpPr>
          <p:cNvPr id="9" name="Content Placeholder 8"/>
          <p:cNvSpPr>
            <a:spLocks noGrp="1"/>
          </p:cNvSpPr>
          <p:nvPr>
            <p:ph sz="half" idx="2"/>
          </p:nvPr>
        </p:nvSpPr>
        <p:spPr/>
        <p:txBody>
          <a:bodyPr>
            <a:normAutofit/>
          </a:bodyPr>
          <a:lstStyle/>
          <a:p>
            <a:r>
              <a:rPr lang="en-US" dirty="0" smtClean="0"/>
              <a:t>The Boston Tea Party was a direct response from colonists who opposed tea which was taxed by someone other than their own representatives. </a:t>
            </a:r>
            <a:endParaRPr lang="en-US" dirty="0"/>
          </a:p>
        </p:txBody>
      </p:sp>
      <p:pic>
        <p:nvPicPr>
          <p:cNvPr id="6" name="Picture 5" descr="bostonteaparty.jpg"/>
          <p:cNvPicPr>
            <a:picLocks noChangeAspect="1"/>
          </p:cNvPicPr>
          <p:nvPr/>
        </p:nvPicPr>
        <p:blipFill>
          <a:blip r:embed="rId2"/>
          <a:stretch>
            <a:fillRect/>
          </a:stretch>
        </p:blipFill>
        <p:spPr>
          <a:xfrm>
            <a:off x="381000" y="2057400"/>
            <a:ext cx="3810000" cy="2298700"/>
          </a:xfrm>
          <a:prstGeom prst="rect">
            <a:avLst/>
          </a:prstGeom>
        </p:spPr>
      </p:pic>
    </p:spTree>
  </p:cSld>
  <p:clrMapOvr>
    <a:masterClrMapping/>
  </p:clrMapOvr>
  <p:transition advClick="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b="1" smtClean="0">
                <a:solidFill>
                  <a:srgbClr val="00B0F0"/>
                </a:solidFill>
                <a:effectLst>
                  <a:outerShdw blurRad="38100" dist="38100" dir="2700000" algn="tl">
                    <a:srgbClr val="000000">
                      <a:alpha val="43137"/>
                    </a:srgbClr>
                  </a:outerShdw>
                </a:effectLst>
                <a:cs typeface="Arial" pitchFamily="34" charset="0"/>
              </a:rPr>
              <a:t>Intolerable Acts</a:t>
            </a:r>
            <a:endParaRPr lang="en-US" b="1" dirty="0">
              <a:solidFill>
                <a:srgbClr val="00B0F0"/>
              </a:solidFill>
              <a:effectLst>
                <a:outerShdw blurRad="38100" dist="38100" dir="2700000" algn="tl">
                  <a:srgbClr val="000000">
                    <a:alpha val="43137"/>
                  </a:srgbClr>
                </a:outerShdw>
              </a:effectLst>
              <a:cs typeface="Arial" pitchFamily="34" charset="0"/>
            </a:endParaRPr>
          </a:p>
        </p:txBody>
      </p:sp>
      <p:sp>
        <p:nvSpPr>
          <p:cNvPr id="2" name="Content Placeholder 1"/>
          <p:cNvSpPr>
            <a:spLocks noGrp="1"/>
          </p:cNvSpPr>
          <p:nvPr>
            <p:ph idx="1"/>
          </p:nvPr>
        </p:nvSpPr>
        <p:spPr>
          <a:xfrm>
            <a:off x="457200" y="1371600"/>
            <a:ext cx="7467600" cy="4525963"/>
          </a:xfrm>
        </p:spPr>
        <p:txBody>
          <a:bodyPr>
            <a:normAutofit lnSpcReduction="10000"/>
          </a:bodyPr>
          <a:lstStyle/>
          <a:p>
            <a:r>
              <a:rPr lang="en-US" dirty="0" smtClean="0"/>
              <a:t>The Intolerable Acts (or Coercive Acts) were a series of laws sponsored by British Prime Minister Lord North and enacted in 1774 in response to the Boston Tea Party. The laws were these:</a:t>
            </a:r>
          </a:p>
          <a:p>
            <a:pPr lvl="1"/>
            <a:r>
              <a:rPr lang="en-US" dirty="0" smtClean="0">
                <a:hlinkClick r:id="rId2" action="ppaction://hlinksldjump"/>
              </a:rPr>
              <a:t>Boston Port Act</a:t>
            </a:r>
            <a:endParaRPr lang="en-US" dirty="0" smtClean="0"/>
          </a:p>
          <a:p>
            <a:pPr lvl="1"/>
            <a:r>
              <a:rPr lang="en-US" dirty="0" smtClean="0">
                <a:hlinkClick r:id="rId3" action="ppaction://hlinksldjump"/>
              </a:rPr>
              <a:t>Quartering Act</a:t>
            </a:r>
            <a:endParaRPr lang="en-US" dirty="0" smtClean="0"/>
          </a:p>
          <a:p>
            <a:pPr lvl="1"/>
            <a:r>
              <a:rPr lang="en-US" dirty="0" smtClean="0">
                <a:hlinkClick r:id="rId4" action="ppaction://hlinksldjump"/>
              </a:rPr>
              <a:t>Quebec Act</a:t>
            </a:r>
            <a:endParaRPr lang="en-US" dirty="0" smtClean="0"/>
          </a:p>
          <a:p>
            <a:pPr lvl="1"/>
            <a:r>
              <a:rPr lang="en-US" dirty="0" smtClean="0">
                <a:hlinkClick r:id="rId5" action="ppaction://hlinksldjump"/>
              </a:rPr>
              <a:t>Massachusetts Bay Regulating Act</a:t>
            </a:r>
            <a:endParaRPr lang="en-US" dirty="0" smtClean="0"/>
          </a:p>
          <a:p>
            <a:pPr lvl="1"/>
            <a:r>
              <a:rPr lang="en-US" dirty="0" smtClean="0">
                <a:hlinkClick r:id="rId6" action="ppaction://hlinksldjump"/>
              </a:rPr>
              <a:t>Impartial Administration of Justice Act</a:t>
            </a:r>
            <a:endParaRPr lang="en-US" dirty="0"/>
          </a:p>
        </p:txBody>
      </p:sp>
      <p:sp>
        <p:nvSpPr>
          <p:cNvPr id="8" name="Rounded Rectangle 7">
            <a:hlinkClick r:id="rId7" action="ppaction://hlinksldjump"/>
          </p:cNvPr>
          <p:cNvSpPr/>
          <p:nvPr/>
        </p:nvSpPr>
        <p:spPr>
          <a:xfrm>
            <a:off x="6477000" y="5715000"/>
            <a:ext cx="1524000"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557211" y="5856514"/>
            <a:ext cx="1363579" cy="646331"/>
          </a:xfrm>
          <a:prstGeom prst="rect">
            <a:avLst/>
          </a:prstGeom>
          <a:noFill/>
        </p:spPr>
        <p:txBody>
          <a:bodyPr wrap="square" rtlCol="0">
            <a:spAutoFit/>
          </a:bodyPr>
          <a:lstStyle/>
          <a:p>
            <a:pPr algn="ctr"/>
            <a:r>
              <a:rPr lang="en-US" dirty="0" smtClean="0">
                <a:hlinkClick r:id="rId7" action="ppaction://hlinksldjump"/>
              </a:rPr>
              <a:t>Colonist</a:t>
            </a:r>
          </a:p>
          <a:p>
            <a:pPr algn="ctr"/>
            <a:r>
              <a:rPr lang="en-US" dirty="0" smtClean="0">
                <a:hlinkClick r:id="rId7" action="ppaction://hlinksldjump"/>
              </a:rPr>
              <a:t>Response</a:t>
            </a:r>
            <a:endParaRPr lang="en-US" dirty="0"/>
          </a:p>
        </p:txBody>
      </p:sp>
    </p:spTree>
  </p:cSld>
  <p:clrMapOvr>
    <a:masterClrMapping/>
  </p:clrMapOvr>
  <p:transition advClick="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solidFill>
                  <a:srgbClr val="00B0F0"/>
                </a:solidFill>
                <a:effectLst>
                  <a:outerShdw blurRad="38100" dist="38100" dir="2700000" algn="tl">
                    <a:srgbClr val="000000">
                      <a:alpha val="43137"/>
                    </a:srgbClr>
                  </a:outerShdw>
                </a:effectLst>
              </a:rPr>
              <a:t>Boston Port Act</a:t>
            </a:r>
            <a:endParaRPr lang="en-US" b="1" dirty="0">
              <a:solidFill>
                <a:srgbClr val="00B0F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r>
              <a:rPr lang="en-US" dirty="0" smtClean="0"/>
              <a:t>Closed the port of Boston in 1774 until the price of the dumped tea was recovered, moved the capital of Massachusetts to Salem, and made Marblehead the official port of entry for the Massachusetts colony</a:t>
            </a:r>
            <a:endParaRPr lang="en-US" dirty="0"/>
          </a:p>
        </p:txBody>
      </p:sp>
      <p:grpSp>
        <p:nvGrpSpPr>
          <p:cNvPr id="6" name="Group 5"/>
          <p:cNvGrpSpPr/>
          <p:nvPr/>
        </p:nvGrpSpPr>
        <p:grpSpPr>
          <a:xfrm>
            <a:off x="457200" y="5334000"/>
            <a:ext cx="1752600" cy="1295400"/>
            <a:chOff x="457200" y="5334000"/>
            <a:chExt cx="1752600" cy="1295400"/>
          </a:xfrm>
        </p:grpSpPr>
        <p:sp>
          <p:nvSpPr>
            <p:cNvPr id="4" name="Left Arrow 3"/>
            <p:cNvSpPr/>
            <p:nvPr/>
          </p:nvSpPr>
          <p:spPr>
            <a:xfrm>
              <a:off x="457200" y="5334000"/>
              <a:ext cx="1676400" cy="1295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hlinkClick r:id="rId2" action="ppaction://hlinksldjump"/>
            </p:cNvPr>
            <p:cNvSpPr txBox="1"/>
            <p:nvPr/>
          </p:nvSpPr>
          <p:spPr>
            <a:xfrm>
              <a:off x="838200" y="5638800"/>
              <a:ext cx="1371600" cy="646331"/>
            </a:xfrm>
            <a:prstGeom prst="rect">
              <a:avLst/>
            </a:prstGeom>
            <a:noFill/>
          </p:spPr>
          <p:txBody>
            <a:bodyPr wrap="square" rtlCol="0">
              <a:spAutoFit/>
            </a:bodyPr>
            <a:lstStyle/>
            <a:p>
              <a:pPr algn="ctr"/>
              <a:r>
                <a:rPr lang="en-US" dirty="0" smtClean="0"/>
                <a:t>Intolerable Acts</a:t>
              </a:r>
              <a:endParaRPr lang="en-US" dirty="0"/>
            </a:p>
          </p:txBody>
        </p:sp>
      </p:grpSp>
    </p:spTree>
  </p:cSld>
  <p:clrMapOvr>
    <a:masterClrMapping/>
  </p:clrMapOvr>
  <p:transition advClick="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solidFill>
                  <a:srgbClr val="00B0F0"/>
                </a:solidFill>
                <a:effectLst>
                  <a:outerShdw blurRad="38100" dist="38100" dir="2700000" algn="tl">
                    <a:srgbClr val="000000">
                      <a:alpha val="43137"/>
                    </a:srgbClr>
                  </a:outerShdw>
                </a:effectLst>
              </a:rPr>
              <a:t>Quartering Act</a:t>
            </a:r>
            <a:endParaRPr lang="en-US" b="1" dirty="0">
              <a:solidFill>
                <a:srgbClr val="00B0F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r>
              <a:rPr lang="en-US" dirty="0" smtClean="0"/>
              <a:t>Allowed royal troops to stay in houses or empty buildings if barracks were not available</a:t>
            </a:r>
            <a:endParaRPr lang="en-US" dirty="0"/>
          </a:p>
        </p:txBody>
      </p:sp>
      <p:sp>
        <p:nvSpPr>
          <p:cNvPr id="5" name="Left Arrow 4">
            <a:hlinkClick r:id="rId2" action="ppaction://hlinksldjump"/>
          </p:cNvPr>
          <p:cNvSpPr/>
          <p:nvPr/>
        </p:nvSpPr>
        <p:spPr>
          <a:xfrm>
            <a:off x="381000" y="5334000"/>
            <a:ext cx="1676400" cy="1295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hlinkClick r:id="rId2" action="ppaction://hlinksldjump"/>
          </p:cNvPr>
          <p:cNvSpPr txBox="1"/>
          <p:nvPr/>
        </p:nvSpPr>
        <p:spPr>
          <a:xfrm>
            <a:off x="762000" y="5638800"/>
            <a:ext cx="1371600" cy="646331"/>
          </a:xfrm>
          <a:prstGeom prst="rect">
            <a:avLst/>
          </a:prstGeom>
          <a:noFill/>
        </p:spPr>
        <p:txBody>
          <a:bodyPr wrap="square" rtlCol="0">
            <a:spAutoFit/>
          </a:bodyPr>
          <a:lstStyle/>
          <a:p>
            <a:pPr algn="ctr"/>
            <a:r>
              <a:rPr lang="en-US" dirty="0" smtClean="0"/>
              <a:t>Intolerable Acts</a:t>
            </a:r>
            <a:endParaRPr lang="en-US" dirty="0"/>
          </a:p>
        </p:txBody>
      </p:sp>
    </p:spTree>
  </p:cSld>
  <p:clrMapOvr>
    <a:masterClrMapping/>
  </p:clrMapOvr>
  <p:transition advClick="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b="1" dirty="0" smtClean="0">
                <a:solidFill>
                  <a:srgbClr val="00B0F0"/>
                </a:solidFill>
                <a:effectLst>
                  <a:outerShdw blurRad="38100" dist="38100" dir="2700000" algn="tl">
                    <a:srgbClr val="000000">
                      <a:alpha val="43137"/>
                    </a:srgbClr>
                  </a:outerShdw>
                </a:effectLst>
              </a:rPr>
              <a:t>Quebec Act</a:t>
            </a:r>
            <a:endParaRPr lang="en-US" b="1" dirty="0">
              <a:solidFill>
                <a:srgbClr val="00B0F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normAutofit/>
          </a:bodyPr>
          <a:lstStyle/>
          <a:p>
            <a:r>
              <a:rPr lang="en-US" dirty="0" smtClean="0"/>
              <a:t>Granted civil government and religious freedom to Catholics living in </a:t>
            </a:r>
            <a:r>
              <a:rPr lang="en-US" dirty="0" smtClean="0"/>
              <a:t>Quebec</a:t>
            </a:r>
            <a:endParaRPr lang="en-US" dirty="0"/>
          </a:p>
        </p:txBody>
      </p:sp>
      <p:sp>
        <p:nvSpPr>
          <p:cNvPr id="5" name="Left Arrow 4">
            <a:hlinkClick r:id="rId2" action="ppaction://hlinksldjump"/>
          </p:cNvPr>
          <p:cNvSpPr/>
          <p:nvPr/>
        </p:nvSpPr>
        <p:spPr>
          <a:xfrm>
            <a:off x="457200" y="5334000"/>
            <a:ext cx="1676400" cy="1295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hlinkClick r:id="rId2" action="ppaction://hlinksldjump"/>
          </p:cNvPr>
          <p:cNvSpPr txBox="1"/>
          <p:nvPr/>
        </p:nvSpPr>
        <p:spPr>
          <a:xfrm>
            <a:off x="838200" y="5638800"/>
            <a:ext cx="1371600" cy="646331"/>
          </a:xfrm>
          <a:prstGeom prst="rect">
            <a:avLst/>
          </a:prstGeom>
          <a:noFill/>
        </p:spPr>
        <p:txBody>
          <a:bodyPr wrap="square" rtlCol="0">
            <a:spAutoFit/>
          </a:bodyPr>
          <a:lstStyle/>
          <a:p>
            <a:pPr algn="ctr"/>
            <a:r>
              <a:rPr lang="en-US" dirty="0" smtClean="0"/>
              <a:t>Intolerable Acts</a:t>
            </a:r>
            <a:endParaRPr lang="en-US" dirty="0"/>
          </a:p>
        </p:txBody>
      </p:sp>
    </p:spTree>
  </p:cSld>
  <p:clrMapOvr>
    <a:masterClrMapping/>
  </p:clrMapOvr>
  <p:transition advClick="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b="1" dirty="0" smtClean="0">
                <a:solidFill>
                  <a:srgbClr val="00B0F0"/>
                </a:solidFill>
                <a:effectLst>
                  <a:outerShdw blurRad="38100" dist="38100" dir="2700000" algn="tl">
                    <a:srgbClr val="000000">
                      <a:alpha val="43137"/>
                    </a:srgbClr>
                  </a:outerShdw>
                </a:effectLst>
              </a:rPr>
              <a:t>Massachusetts Regulating Act</a:t>
            </a:r>
            <a:endParaRPr lang="en-US" b="1" dirty="0">
              <a:solidFill>
                <a:srgbClr val="00B0F0"/>
              </a:solidFill>
              <a:effectLst>
                <a:outerShdw blurRad="38100" dist="38100" dir="2700000" algn="tl">
                  <a:srgbClr val="000000">
                    <a:alpha val="43137"/>
                  </a:srgbClr>
                </a:outerShdw>
              </a:effectLst>
            </a:endParaRPr>
          </a:p>
        </p:txBody>
      </p:sp>
      <p:sp>
        <p:nvSpPr>
          <p:cNvPr id="2" name="Content Placeholder 1"/>
          <p:cNvSpPr>
            <a:spLocks noGrp="1"/>
          </p:cNvSpPr>
          <p:nvPr>
            <p:ph idx="1"/>
          </p:nvPr>
        </p:nvSpPr>
        <p:spPr/>
        <p:txBody>
          <a:bodyPr/>
          <a:lstStyle/>
          <a:p>
            <a:r>
              <a:rPr lang="en-US" dirty="0" smtClean="0"/>
              <a:t>Made all law officers subject to appointment by the royal governor and banned all town meetings that didn't have approval of the royal governor</a:t>
            </a:r>
            <a:endParaRPr lang="en-US" dirty="0"/>
          </a:p>
        </p:txBody>
      </p:sp>
      <p:sp>
        <p:nvSpPr>
          <p:cNvPr id="5" name="Left Arrow 4">
            <a:hlinkClick r:id="rId2" action="ppaction://hlinksldjump"/>
          </p:cNvPr>
          <p:cNvSpPr/>
          <p:nvPr/>
        </p:nvSpPr>
        <p:spPr>
          <a:xfrm>
            <a:off x="457200" y="5334000"/>
            <a:ext cx="1676400" cy="1295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hlinkClick r:id="rId2" action="ppaction://hlinksldjump"/>
          </p:cNvPr>
          <p:cNvSpPr txBox="1"/>
          <p:nvPr/>
        </p:nvSpPr>
        <p:spPr>
          <a:xfrm>
            <a:off x="838200" y="5638800"/>
            <a:ext cx="1371600" cy="646331"/>
          </a:xfrm>
          <a:prstGeom prst="rect">
            <a:avLst/>
          </a:prstGeom>
          <a:noFill/>
        </p:spPr>
        <p:txBody>
          <a:bodyPr wrap="square" rtlCol="0">
            <a:spAutoFit/>
          </a:bodyPr>
          <a:lstStyle/>
          <a:p>
            <a:pPr algn="ctr"/>
            <a:r>
              <a:rPr lang="en-US" dirty="0" smtClean="0"/>
              <a:t>Intolerable Acts</a:t>
            </a:r>
            <a:endParaRPr lang="en-US" dirty="0"/>
          </a:p>
        </p:txBody>
      </p:sp>
    </p:spTree>
  </p:cSld>
  <p:clrMapOvr>
    <a:masterClrMapping/>
  </p:clrMapOvr>
  <p:transition advClick="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722376" lvl="1" indent="-274320" algn="ctr" rtl="0">
              <a:spcBef>
                <a:spcPct val="20000"/>
              </a:spcBef>
            </a:pPr>
            <a:r>
              <a:rPr kumimoji="0" lang="en-US" sz="26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Arial"/>
                <a:ea typeface="+mn-ea"/>
                <a:cs typeface="+mn-cs"/>
              </a:rPr>
              <a:t/>
            </a:r>
            <a:br>
              <a:rPr kumimoji="0" lang="en-US" sz="2600" b="1" i="0" u="none" strike="noStrike" kern="1200" cap="none" spc="0" normalizeH="0" baseline="0" noProof="0" dirty="0" smtClean="0">
                <a:ln>
                  <a:noFill/>
                </a:ln>
                <a:solidFill>
                  <a:srgbClr val="00B0F0"/>
                </a:solidFill>
                <a:effectLst>
                  <a:outerShdw blurRad="38100" dist="38100" dir="2700000" algn="tl">
                    <a:srgbClr val="000000">
                      <a:alpha val="43137"/>
                    </a:srgbClr>
                  </a:outerShdw>
                </a:effectLst>
                <a:uLnTx/>
                <a:uFillTx/>
                <a:latin typeface="Arial"/>
                <a:ea typeface="+mn-ea"/>
                <a:cs typeface="+mn-cs"/>
              </a:rPr>
            </a:br>
            <a:r>
              <a:rPr lang="en-US" sz="4100" b="1" dirty="0" smtClean="0">
                <a:solidFill>
                  <a:srgbClr val="00B0F0"/>
                </a:solidFill>
                <a:effectLst>
                  <a:outerShdw blurRad="38100" dist="38100" dir="2700000" algn="tl">
                    <a:srgbClr val="000000">
                      <a:alpha val="43137"/>
                    </a:srgbClr>
                  </a:outerShdw>
                </a:effectLst>
                <a:latin typeface="+mj-lt"/>
              </a:rPr>
              <a:t>Impartial Administration of Justice Act</a:t>
            </a:r>
            <a:r>
              <a:rPr lang="en-US" b="1" dirty="0" smtClean="0">
                <a:solidFill>
                  <a:srgbClr val="00B0F0"/>
                </a:solidFill>
                <a:effectLst>
                  <a:outerShdw blurRad="38100" dist="38100" dir="2700000" algn="tl">
                    <a:srgbClr val="000000">
                      <a:alpha val="43137"/>
                    </a:srgbClr>
                  </a:outerShdw>
                </a:effectLst>
              </a:rPr>
              <a:t/>
            </a:r>
            <a:br>
              <a:rPr lang="en-US" b="1" dirty="0" smtClean="0">
                <a:solidFill>
                  <a:srgbClr val="00B0F0"/>
                </a:solidFill>
                <a:effectLst>
                  <a:outerShdw blurRad="38100" dist="38100" dir="2700000" algn="tl">
                    <a:srgbClr val="000000">
                      <a:alpha val="43137"/>
                    </a:srgbClr>
                  </a:outerShdw>
                </a:effectLst>
              </a:rPr>
            </a:br>
            <a:endParaRPr lang="en-US"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Allowed the royal governor of a colony to move trials to other colonies or even to England if he feared that juries in those colonies wouldn't judge a case fairly</a:t>
            </a:r>
            <a:endParaRPr lang="en-US" dirty="0"/>
          </a:p>
        </p:txBody>
      </p:sp>
      <p:sp>
        <p:nvSpPr>
          <p:cNvPr id="5" name="Left Arrow 4">
            <a:hlinkClick r:id="rId2" action="ppaction://hlinksldjump"/>
          </p:cNvPr>
          <p:cNvSpPr/>
          <p:nvPr/>
        </p:nvSpPr>
        <p:spPr>
          <a:xfrm>
            <a:off x="457200" y="5334000"/>
            <a:ext cx="1676400" cy="1295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hlinkClick r:id="rId2" action="ppaction://hlinksldjump"/>
          </p:cNvPr>
          <p:cNvSpPr txBox="1"/>
          <p:nvPr/>
        </p:nvSpPr>
        <p:spPr>
          <a:xfrm>
            <a:off x="838200" y="5638800"/>
            <a:ext cx="1371600" cy="646331"/>
          </a:xfrm>
          <a:prstGeom prst="rect">
            <a:avLst/>
          </a:prstGeom>
          <a:noFill/>
        </p:spPr>
        <p:txBody>
          <a:bodyPr wrap="square" rtlCol="0">
            <a:spAutoFit/>
          </a:bodyPr>
          <a:lstStyle/>
          <a:p>
            <a:pPr algn="ctr"/>
            <a:r>
              <a:rPr lang="en-US" dirty="0" smtClean="0"/>
              <a:t>Intolerable Acts</a:t>
            </a:r>
            <a:endParaRPr lang="en-US" dirty="0"/>
          </a:p>
        </p:txBody>
      </p:sp>
    </p:spTree>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304800"/>
            <a:ext cx="7467600" cy="1143000"/>
          </a:xfrm>
        </p:spPr>
        <p:txBody>
          <a:bodyPr/>
          <a:lstStyle/>
          <a:p>
            <a:pPr algn="ctr"/>
            <a:r>
              <a:rPr smtClean="0"/>
              <a:t>	</a:t>
            </a:r>
            <a:r>
              <a:rPr b="1" smtClean="0">
                <a:solidFill>
                  <a:srgbClr val="00B0F0"/>
                </a:solidFill>
                <a:effectLst>
                  <a:outerShdw blurRad="38100" dist="38100" dir="2700000" algn="tl">
                    <a:srgbClr val="000000">
                      <a:alpha val="43137"/>
                    </a:srgbClr>
                  </a:outerShdw>
                </a:effectLst>
                <a:latin typeface="Arial" pitchFamily="34" charset="0"/>
                <a:cs typeface="Arial" pitchFamily="34" charset="0"/>
              </a:rPr>
              <a:t>Proclamation of 1763</a:t>
            </a:r>
            <a:endParaRPr lang="en-US" b="1" dirty="0">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2" name="Content Placeholder 1"/>
          <p:cNvSpPr>
            <a:spLocks noGrp="1"/>
          </p:cNvSpPr>
          <p:nvPr>
            <p:ph sz="half" idx="1"/>
          </p:nvPr>
        </p:nvSpPr>
        <p:spPr/>
        <p:txBody>
          <a:bodyPr>
            <a:normAutofit/>
          </a:bodyPr>
          <a:lstStyle/>
          <a:p>
            <a:endParaRPr lang="en-US" dirty="0" smtClean="0"/>
          </a:p>
          <a:p>
            <a:endParaRPr lang="en-US" dirty="0"/>
          </a:p>
        </p:txBody>
      </p:sp>
      <p:sp>
        <p:nvSpPr>
          <p:cNvPr id="7" name="Content Placeholder 6"/>
          <p:cNvSpPr>
            <a:spLocks noGrp="1"/>
          </p:cNvSpPr>
          <p:nvPr>
            <p:ph sz="half" idx="2"/>
          </p:nvPr>
        </p:nvSpPr>
        <p:spPr>
          <a:xfrm>
            <a:off x="3352800" y="1524000"/>
            <a:ext cx="5355336" cy="4572000"/>
          </a:xfrm>
        </p:spPr>
        <p:txBody>
          <a:bodyPr>
            <a:normAutofit/>
          </a:bodyPr>
          <a:lstStyle/>
          <a:p>
            <a:r>
              <a:rPr lang="en-US" dirty="0" smtClean="0"/>
              <a:t>The Proclamation of 1763, signed by King George III of England, prohibited any English settlement west of the Appalachian mountains.</a:t>
            </a:r>
          </a:p>
          <a:p>
            <a:r>
              <a:rPr lang="en-US" dirty="0" smtClean="0"/>
              <a:t>It required those already settled in those regions to return east in an attempt to ease tensions with Native Americans.</a:t>
            </a:r>
            <a:endParaRPr lang="en-US" dirty="0"/>
          </a:p>
        </p:txBody>
      </p:sp>
      <p:grpSp>
        <p:nvGrpSpPr>
          <p:cNvPr id="14" name="Group 13"/>
          <p:cNvGrpSpPr/>
          <p:nvPr/>
        </p:nvGrpSpPr>
        <p:grpSpPr>
          <a:xfrm>
            <a:off x="838200" y="1600200"/>
            <a:ext cx="1766921" cy="2491359"/>
            <a:chOff x="609600" y="3886200"/>
            <a:chExt cx="1766921" cy="2491359"/>
          </a:xfrm>
        </p:grpSpPr>
        <p:pic>
          <p:nvPicPr>
            <p:cNvPr id="6" name="Picture 5" descr="proclamationline3.jpg"/>
            <p:cNvPicPr>
              <a:picLocks noChangeAspect="1"/>
            </p:cNvPicPr>
            <p:nvPr/>
          </p:nvPicPr>
          <p:blipFill>
            <a:blip r:embed="rId2"/>
            <a:stretch>
              <a:fillRect/>
            </a:stretch>
          </p:blipFill>
          <p:spPr>
            <a:xfrm>
              <a:off x="609600" y="3886200"/>
              <a:ext cx="1766921" cy="2491359"/>
            </a:xfrm>
            <a:prstGeom prst="rect">
              <a:avLst/>
            </a:prstGeom>
          </p:spPr>
        </p:pic>
        <p:pic>
          <p:nvPicPr>
            <p:cNvPr id="6147" name="Picture 3" descr="C:\Documents and Settings\cpeek01\Local Settings\Temporary Internet Files\Content.IE5\Q55ONRMS\MCj03615800000[1].wmf"/>
            <p:cNvPicPr>
              <a:picLocks noChangeAspect="1" noChangeArrowheads="1"/>
            </p:cNvPicPr>
            <p:nvPr/>
          </p:nvPicPr>
          <p:blipFill>
            <a:blip r:embed="rId3"/>
            <a:srcRect/>
            <a:stretch>
              <a:fillRect/>
            </a:stretch>
          </p:blipFill>
          <p:spPr bwMode="auto">
            <a:xfrm>
              <a:off x="1066800" y="3886200"/>
              <a:ext cx="621146" cy="909828"/>
            </a:xfrm>
            <a:prstGeom prst="rect">
              <a:avLst/>
            </a:prstGeom>
            <a:noFill/>
          </p:spPr>
        </p:pic>
      </p:grpSp>
      <p:sp>
        <p:nvSpPr>
          <p:cNvPr id="16" name="Rounded Rectangle 15">
            <a:hlinkClick r:id="rId4" action="ppaction://hlinksldjump"/>
          </p:cNvPr>
          <p:cNvSpPr/>
          <p:nvPr/>
        </p:nvSpPr>
        <p:spPr>
          <a:xfrm>
            <a:off x="838200" y="5257800"/>
            <a:ext cx="1447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914400" y="5410200"/>
            <a:ext cx="1295400" cy="646331"/>
          </a:xfrm>
          <a:prstGeom prst="rect">
            <a:avLst/>
          </a:prstGeom>
          <a:noFill/>
        </p:spPr>
        <p:txBody>
          <a:bodyPr wrap="square" rtlCol="0">
            <a:spAutoFit/>
          </a:bodyPr>
          <a:lstStyle/>
          <a:p>
            <a:pPr algn="ctr"/>
            <a:r>
              <a:rPr lang="en-US" dirty="0" smtClean="0">
                <a:hlinkClick r:id="rId4" action="ppaction://hlinksldjump"/>
              </a:rPr>
              <a:t>Colonist</a:t>
            </a:r>
          </a:p>
          <a:p>
            <a:pPr algn="ctr"/>
            <a:r>
              <a:rPr lang="en-US" dirty="0" smtClean="0">
                <a:hlinkClick r:id="rId4" action="ppaction://hlinksldjump"/>
              </a:rPr>
              <a:t>Response</a:t>
            </a:r>
            <a:endParaRPr lang="en-US" dirty="0"/>
          </a:p>
        </p:txBody>
      </p:sp>
    </p:spTree>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solidFill>
                  <a:srgbClr val="00B0F0"/>
                </a:solidFill>
                <a:effectLst>
                  <a:outerShdw blurRad="38100" dist="38100" dir="2700000" algn="tl">
                    <a:srgbClr val="000000">
                      <a:alpha val="43137"/>
                    </a:srgbClr>
                  </a:outerShdw>
                </a:effectLst>
              </a:rPr>
              <a:t>Response to the Intolerable Acts</a:t>
            </a:r>
            <a:endParaRPr lang="en-US"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These were by far the harshest of the acts passed. Those living in Boston and Massachusetts would lose money from the Boston Port Act, be forced to provide housing to soldiers through the Quartering Act, and be denied some of the same freedoms other colonists received through the Quebec Act. </a:t>
            </a:r>
          </a:p>
          <a:p>
            <a:r>
              <a:rPr lang="en-US" dirty="0" smtClean="0"/>
              <a:t>The colonists called for a convention.</a:t>
            </a:r>
            <a:endParaRPr lang="en-US" dirty="0"/>
          </a:p>
        </p:txBody>
      </p:sp>
    </p:spTree>
  </p:cSld>
  <p:clrMapOvr>
    <a:masterClrMapping/>
  </p:clrMapOvr>
  <p:transition advClick="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990600" y="381000"/>
            <a:ext cx="6480048" cy="2301240"/>
          </a:xfrm>
        </p:spPr>
        <p:txBody>
          <a:bodyPr>
            <a:normAutofit fontScale="90000"/>
          </a:bodyPr>
          <a:lstStyle/>
          <a:p>
            <a:pPr algn="l"/>
            <a:r>
              <a:rPr sz="6000" smtClean="0"/>
              <a:t>Causes for American Revolution Quiz</a:t>
            </a:r>
            <a:endParaRPr lang="en-US" sz="6000" dirty="0"/>
          </a:p>
        </p:txBody>
      </p:sp>
      <p:sp>
        <p:nvSpPr>
          <p:cNvPr id="2" name="Subtitle 1"/>
          <p:cNvSpPr>
            <a:spLocks noGrp="1"/>
          </p:cNvSpPr>
          <p:nvPr>
            <p:ph type="subTitle" idx="1"/>
          </p:nvPr>
        </p:nvSpPr>
        <p:spPr>
          <a:xfrm>
            <a:off x="152400" y="2895600"/>
            <a:ext cx="6480048" cy="1752600"/>
          </a:xfrm>
        </p:spPr>
        <p:txBody>
          <a:bodyPr/>
          <a:lstStyle/>
          <a:p>
            <a:r>
              <a:rPr lang="en-US" sz="2800" dirty="0" smtClean="0"/>
              <a:t>Select A Question:</a:t>
            </a:r>
          </a:p>
          <a:p>
            <a:endParaRPr lang="en-US" dirty="0" smtClean="0"/>
          </a:p>
        </p:txBody>
      </p:sp>
      <p:sp>
        <p:nvSpPr>
          <p:cNvPr id="5" name="TextBox 4"/>
          <p:cNvSpPr txBox="1"/>
          <p:nvPr/>
        </p:nvSpPr>
        <p:spPr>
          <a:xfrm>
            <a:off x="3733800" y="4648200"/>
            <a:ext cx="1752600" cy="1815882"/>
          </a:xfrm>
          <a:prstGeom prst="rect">
            <a:avLst/>
          </a:prstGeom>
          <a:noFill/>
        </p:spPr>
        <p:txBody>
          <a:bodyPr wrap="square" rtlCol="0">
            <a:spAutoFit/>
          </a:bodyPr>
          <a:lstStyle/>
          <a:p>
            <a:pPr algn="ctr"/>
            <a:r>
              <a:rPr lang="en-US" sz="2800" dirty="0" smtClean="0">
                <a:hlinkClick r:id="rId2" action="ppaction://hlinksldjump"/>
              </a:rPr>
              <a:t>Q. 5</a:t>
            </a:r>
            <a:endParaRPr lang="en-US" sz="2800" dirty="0" smtClean="0"/>
          </a:p>
          <a:p>
            <a:pPr algn="ctr"/>
            <a:r>
              <a:rPr lang="en-US" sz="2800" dirty="0" smtClean="0">
                <a:hlinkClick r:id="rId3" action="ppaction://hlinksldjump"/>
              </a:rPr>
              <a:t>Q. 6</a:t>
            </a:r>
            <a:endParaRPr lang="en-US" sz="2800" dirty="0" smtClean="0"/>
          </a:p>
          <a:p>
            <a:pPr algn="ctr"/>
            <a:r>
              <a:rPr lang="en-US" sz="2800" dirty="0" smtClean="0">
                <a:hlinkClick r:id="rId4" action="ppaction://hlinksldjump"/>
              </a:rPr>
              <a:t>Q. 7</a:t>
            </a:r>
            <a:endParaRPr lang="en-US" sz="2800" dirty="0" smtClean="0"/>
          </a:p>
          <a:p>
            <a:pPr algn="ctr"/>
            <a:r>
              <a:rPr lang="en-US" sz="2800" dirty="0" smtClean="0">
                <a:hlinkClick r:id="rId5" action="ppaction://hlinksldjump"/>
              </a:rPr>
              <a:t>Q. 8</a:t>
            </a:r>
            <a:endParaRPr lang="en-US" sz="2800" dirty="0" smtClean="0"/>
          </a:p>
        </p:txBody>
      </p:sp>
      <p:sp>
        <p:nvSpPr>
          <p:cNvPr id="6" name="TextBox 5"/>
          <p:cNvSpPr txBox="1"/>
          <p:nvPr/>
        </p:nvSpPr>
        <p:spPr>
          <a:xfrm>
            <a:off x="5562600" y="4648200"/>
            <a:ext cx="1752600" cy="954107"/>
          </a:xfrm>
          <a:prstGeom prst="rect">
            <a:avLst/>
          </a:prstGeom>
          <a:noFill/>
        </p:spPr>
        <p:txBody>
          <a:bodyPr wrap="square" rtlCol="0">
            <a:spAutoFit/>
          </a:bodyPr>
          <a:lstStyle/>
          <a:p>
            <a:r>
              <a:rPr lang="en-US" sz="2800" dirty="0" smtClean="0">
                <a:hlinkClick r:id="rId6" action="ppaction://hlinksldjump"/>
              </a:rPr>
              <a:t>Q. 9</a:t>
            </a:r>
            <a:endParaRPr lang="en-US" sz="2800" dirty="0" smtClean="0"/>
          </a:p>
          <a:p>
            <a:r>
              <a:rPr lang="en-US" sz="2800" dirty="0" smtClean="0">
                <a:hlinkClick r:id="rId7" action="ppaction://hlinksldjump"/>
              </a:rPr>
              <a:t>Q. 10</a:t>
            </a:r>
            <a:endParaRPr lang="en-US" sz="2800" dirty="0"/>
          </a:p>
        </p:txBody>
      </p:sp>
      <p:sp>
        <p:nvSpPr>
          <p:cNvPr id="7" name="TextBox 6"/>
          <p:cNvSpPr txBox="1"/>
          <p:nvPr/>
        </p:nvSpPr>
        <p:spPr>
          <a:xfrm>
            <a:off x="2514600" y="4648200"/>
            <a:ext cx="1219200" cy="1815882"/>
          </a:xfrm>
          <a:prstGeom prst="rect">
            <a:avLst/>
          </a:prstGeom>
          <a:noFill/>
        </p:spPr>
        <p:txBody>
          <a:bodyPr wrap="square" rtlCol="0">
            <a:spAutoFit/>
          </a:bodyPr>
          <a:lstStyle/>
          <a:p>
            <a:pPr algn="ctr"/>
            <a:r>
              <a:rPr lang="en-US" sz="2800" dirty="0" smtClean="0">
                <a:solidFill>
                  <a:srgbClr val="FF0000"/>
                </a:solidFill>
                <a:hlinkClick r:id="rId8" action="ppaction://hlinksldjump"/>
              </a:rPr>
              <a:t>Q. 1</a:t>
            </a:r>
            <a:endParaRPr lang="en-US" sz="2800" dirty="0" smtClean="0">
              <a:solidFill>
                <a:srgbClr val="FF0000"/>
              </a:solidFill>
            </a:endParaRPr>
          </a:p>
          <a:p>
            <a:pPr algn="ctr"/>
            <a:r>
              <a:rPr lang="en-US" sz="2800" dirty="0" smtClean="0">
                <a:solidFill>
                  <a:srgbClr val="FF0000"/>
                </a:solidFill>
                <a:hlinkClick r:id="rId9" action="ppaction://hlinksldjump"/>
              </a:rPr>
              <a:t>Q. 2</a:t>
            </a:r>
            <a:endParaRPr lang="en-US" sz="2800" dirty="0" smtClean="0">
              <a:solidFill>
                <a:srgbClr val="FF0000"/>
              </a:solidFill>
            </a:endParaRPr>
          </a:p>
          <a:p>
            <a:pPr algn="ctr"/>
            <a:r>
              <a:rPr lang="en-US" sz="2800" dirty="0" smtClean="0">
                <a:solidFill>
                  <a:srgbClr val="FF0000"/>
                </a:solidFill>
                <a:hlinkClick r:id="rId10" action="ppaction://hlinksldjump"/>
              </a:rPr>
              <a:t>Q. 3</a:t>
            </a:r>
            <a:endParaRPr lang="en-US" sz="2800" dirty="0" smtClean="0">
              <a:solidFill>
                <a:srgbClr val="FF0000"/>
              </a:solidFill>
            </a:endParaRPr>
          </a:p>
          <a:p>
            <a:pPr algn="ctr"/>
            <a:r>
              <a:rPr lang="en-US" sz="2800" dirty="0" smtClean="0">
                <a:solidFill>
                  <a:srgbClr val="FF0000"/>
                </a:solidFill>
                <a:hlinkClick r:id="rId11" action="ppaction://hlinksldjump"/>
              </a:rPr>
              <a:t>Q. 4</a:t>
            </a:r>
            <a:endParaRPr lang="en-US" sz="2800" dirty="0">
              <a:solidFill>
                <a:srgbClr val="FF0000"/>
              </a:solidFill>
            </a:endParaRPr>
          </a:p>
        </p:txBody>
      </p:sp>
      <p:sp>
        <p:nvSpPr>
          <p:cNvPr id="8" name="Action Button: Home 7">
            <a:hlinkClick r:id="" action="ppaction://hlinkshowjump?jump=firstslide" highlightClick="1"/>
          </p:cNvPr>
          <p:cNvSpPr/>
          <p:nvPr/>
        </p:nvSpPr>
        <p:spPr>
          <a:xfrm>
            <a:off x="8153400" y="5715000"/>
            <a:ext cx="762000" cy="914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smtClean="0"/>
              <a:t>Causes for American Revolution Quiz</a:t>
            </a:r>
            <a:endParaRPr lang="en-US" dirty="0"/>
          </a:p>
        </p:txBody>
      </p:sp>
      <p:sp>
        <p:nvSpPr>
          <p:cNvPr id="3" name="TextBox 2"/>
          <p:cNvSpPr txBox="1"/>
          <p:nvPr/>
        </p:nvSpPr>
        <p:spPr>
          <a:xfrm>
            <a:off x="838200" y="1981200"/>
            <a:ext cx="6477000" cy="3970318"/>
          </a:xfrm>
          <a:prstGeom prst="rect">
            <a:avLst/>
          </a:prstGeom>
          <a:noFill/>
        </p:spPr>
        <p:txBody>
          <a:bodyPr wrap="square" rtlCol="0">
            <a:spAutoFit/>
          </a:bodyPr>
          <a:lstStyle/>
          <a:p>
            <a:r>
              <a:rPr lang="en-US" sz="2400" dirty="0" smtClean="0"/>
              <a:t>Question 1:</a:t>
            </a:r>
          </a:p>
          <a:p>
            <a:endParaRPr lang="en-US" sz="2400" dirty="0" smtClean="0"/>
          </a:p>
          <a:p>
            <a:r>
              <a:rPr lang="en-US" sz="2400" dirty="0" smtClean="0"/>
              <a:t>This document prohibited any English settlement west of the Appalachian mountains. </a:t>
            </a:r>
          </a:p>
          <a:p>
            <a:endParaRPr lang="en-US" sz="2400" dirty="0" smtClean="0"/>
          </a:p>
          <a:p>
            <a:pPr marL="342900" indent="-342900">
              <a:buAutoNum type="alphaUcParenR"/>
            </a:pPr>
            <a:r>
              <a:rPr lang="en-US" sz="2400" dirty="0" smtClean="0">
                <a:hlinkClick r:id="rId2" action="ppaction://hlinksldjump"/>
              </a:rPr>
              <a:t>The Intolerable Acts</a:t>
            </a:r>
            <a:endParaRPr lang="en-US" sz="2400" dirty="0" smtClean="0"/>
          </a:p>
          <a:p>
            <a:pPr marL="342900" indent="-342900">
              <a:buAutoNum type="alphaUcParenR"/>
            </a:pPr>
            <a:r>
              <a:rPr lang="en-US" sz="2400" dirty="0" smtClean="0">
                <a:hlinkClick r:id="rId3" action="ppaction://hlinksldjump"/>
              </a:rPr>
              <a:t>The Proclamation of 1763</a:t>
            </a:r>
            <a:endParaRPr lang="en-US" sz="2400" dirty="0" smtClean="0"/>
          </a:p>
          <a:p>
            <a:pPr marL="342900" indent="-342900">
              <a:buAutoNum type="alphaUcParenR"/>
            </a:pPr>
            <a:r>
              <a:rPr lang="en-US" sz="2400" dirty="0" smtClean="0">
                <a:hlinkClick r:id="rId2" action="ppaction://hlinksldjump"/>
              </a:rPr>
              <a:t>The Townshend Acts</a:t>
            </a:r>
            <a:endParaRPr lang="en-US" sz="2400" dirty="0" smtClean="0"/>
          </a:p>
          <a:p>
            <a:pPr marL="342900" indent="-342900">
              <a:buAutoNum type="alphaUcParenR"/>
            </a:pPr>
            <a:r>
              <a:rPr lang="en-US" sz="2400" dirty="0" smtClean="0"/>
              <a:t> </a:t>
            </a:r>
            <a:r>
              <a:rPr lang="en-US" sz="2400" dirty="0" smtClean="0">
                <a:hlinkClick r:id="rId2" action="ppaction://hlinksldjump"/>
              </a:rPr>
              <a:t>The Declaratory Act</a:t>
            </a:r>
            <a:endParaRPr lang="en-US" sz="2400" dirty="0" smtClean="0"/>
          </a:p>
          <a:p>
            <a:endParaRPr lang="en-US" dirty="0" smtClean="0"/>
          </a:p>
          <a:p>
            <a:endParaRPr lang="en-US" dirty="0"/>
          </a:p>
        </p:txBody>
      </p:sp>
      <p:sp>
        <p:nvSpPr>
          <p:cNvPr id="4" name="Rectangle 3">
            <a:hlinkClick r:id="rId4" action="ppaction://hlinksldjump"/>
          </p:cNvPr>
          <p:cNvSpPr/>
          <p:nvPr/>
        </p:nvSpPr>
        <p:spPr>
          <a:xfrm>
            <a:off x="533400" y="58674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ransition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smtClean="0"/>
              <a:t>Causes for American Revolution Quiz</a:t>
            </a:r>
            <a:endParaRPr lang="en-US" dirty="0"/>
          </a:p>
        </p:txBody>
      </p:sp>
      <p:sp>
        <p:nvSpPr>
          <p:cNvPr id="3" name="TextBox 2"/>
          <p:cNvSpPr txBox="1"/>
          <p:nvPr/>
        </p:nvSpPr>
        <p:spPr>
          <a:xfrm>
            <a:off x="609600" y="2133600"/>
            <a:ext cx="7543800" cy="3600986"/>
          </a:xfrm>
          <a:prstGeom prst="rect">
            <a:avLst/>
          </a:prstGeom>
          <a:noFill/>
        </p:spPr>
        <p:txBody>
          <a:bodyPr wrap="square" rtlCol="0">
            <a:spAutoFit/>
          </a:bodyPr>
          <a:lstStyle/>
          <a:p>
            <a:r>
              <a:rPr lang="en-US" sz="2400" dirty="0" smtClean="0"/>
              <a:t>Question 2:</a:t>
            </a:r>
          </a:p>
          <a:p>
            <a:endParaRPr lang="en-US" sz="2400" dirty="0" smtClean="0"/>
          </a:p>
          <a:p>
            <a:r>
              <a:rPr lang="en-US" sz="2400" dirty="0" smtClean="0"/>
              <a:t>What year did the British blockade Boston’s harbor? </a:t>
            </a:r>
          </a:p>
          <a:p>
            <a:endParaRPr lang="en-US" sz="2400" dirty="0" smtClean="0"/>
          </a:p>
          <a:p>
            <a:pPr marL="342900" indent="-342900">
              <a:buAutoNum type="alphaUcParenR"/>
            </a:pPr>
            <a:r>
              <a:rPr lang="en-US" sz="2400" dirty="0" smtClean="0">
                <a:hlinkClick r:id="rId2" action="ppaction://hlinksldjump"/>
              </a:rPr>
              <a:t>1770</a:t>
            </a:r>
            <a:endParaRPr lang="en-US" sz="2400" dirty="0" smtClean="0"/>
          </a:p>
          <a:p>
            <a:pPr marL="342900" indent="-342900">
              <a:buAutoNum type="alphaUcParenR"/>
            </a:pPr>
            <a:r>
              <a:rPr lang="en-US" sz="2400" dirty="0" smtClean="0">
                <a:hlinkClick r:id="rId2" action="ppaction://hlinksldjump"/>
              </a:rPr>
              <a:t>1773</a:t>
            </a:r>
            <a:endParaRPr lang="en-US" sz="2400" dirty="0" smtClean="0"/>
          </a:p>
          <a:p>
            <a:pPr marL="342900" indent="-342900">
              <a:buAutoNum type="alphaUcParenR"/>
            </a:pPr>
            <a:r>
              <a:rPr lang="en-US" sz="2400" dirty="0" smtClean="0">
                <a:hlinkClick r:id="rId3" action="ppaction://hlinksldjump"/>
              </a:rPr>
              <a:t>1774</a:t>
            </a:r>
            <a:endParaRPr lang="en-US" sz="2400" dirty="0" smtClean="0"/>
          </a:p>
          <a:p>
            <a:pPr marL="342900" indent="-342900">
              <a:buAutoNum type="alphaUcParenR"/>
            </a:pPr>
            <a:r>
              <a:rPr lang="en-US" sz="2400" dirty="0" smtClean="0">
                <a:hlinkClick r:id="rId2" action="ppaction://hlinksldjump"/>
              </a:rPr>
              <a:t>1775</a:t>
            </a:r>
            <a:endParaRPr lang="en-US" sz="2400" dirty="0" smtClean="0"/>
          </a:p>
          <a:p>
            <a:endParaRPr lang="en-US" dirty="0" smtClean="0"/>
          </a:p>
          <a:p>
            <a:endParaRPr lang="en-US" dirty="0"/>
          </a:p>
        </p:txBody>
      </p:sp>
      <p:sp>
        <p:nvSpPr>
          <p:cNvPr id="4" name="Rectangle 3">
            <a:hlinkClick r:id="rId4" action="ppaction://hlinksldjump"/>
          </p:cNvPr>
          <p:cNvSpPr/>
          <p:nvPr/>
        </p:nvSpPr>
        <p:spPr>
          <a:xfrm>
            <a:off x="533400" y="58674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ransition advClick="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smtClean="0"/>
              <a:t>Causes for American Revolution Quiz</a:t>
            </a:r>
            <a:endParaRPr lang="en-US" dirty="0"/>
          </a:p>
        </p:txBody>
      </p:sp>
      <p:sp>
        <p:nvSpPr>
          <p:cNvPr id="3" name="TextBox 2"/>
          <p:cNvSpPr txBox="1"/>
          <p:nvPr/>
        </p:nvSpPr>
        <p:spPr>
          <a:xfrm>
            <a:off x="990600" y="2057400"/>
            <a:ext cx="6858000" cy="3600986"/>
          </a:xfrm>
          <a:prstGeom prst="rect">
            <a:avLst/>
          </a:prstGeom>
          <a:noFill/>
        </p:spPr>
        <p:txBody>
          <a:bodyPr wrap="square" rtlCol="0">
            <a:spAutoFit/>
          </a:bodyPr>
          <a:lstStyle/>
          <a:p>
            <a:r>
              <a:rPr lang="en-US" sz="2400" dirty="0" smtClean="0"/>
              <a:t>Question 3:</a:t>
            </a:r>
          </a:p>
          <a:p>
            <a:endParaRPr lang="en-US" sz="2400" dirty="0" smtClean="0"/>
          </a:p>
          <a:p>
            <a:r>
              <a:rPr lang="en-US" sz="2400" dirty="0" smtClean="0"/>
              <a:t>Who was another name for the Intolerable Acts</a:t>
            </a:r>
          </a:p>
          <a:p>
            <a:endParaRPr lang="en-US" sz="2400" dirty="0" smtClean="0"/>
          </a:p>
          <a:p>
            <a:pPr marL="342900" indent="-342900">
              <a:buAutoNum type="alphaUcParenR"/>
            </a:pPr>
            <a:r>
              <a:rPr lang="en-US" sz="2400" dirty="0" smtClean="0">
                <a:hlinkClick r:id="rId2" action="ppaction://hlinksldjump"/>
              </a:rPr>
              <a:t>Quartering Acts</a:t>
            </a:r>
            <a:endParaRPr lang="en-US" sz="2400" dirty="0" smtClean="0"/>
          </a:p>
          <a:p>
            <a:pPr marL="342900" indent="-342900">
              <a:buAutoNum type="alphaUcParenR"/>
            </a:pPr>
            <a:r>
              <a:rPr lang="en-US" sz="2400" dirty="0" smtClean="0">
                <a:hlinkClick r:id="rId2" action="ppaction://hlinksldjump"/>
              </a:rPr>
              <a:t>Townshend Acts</a:t>
            </a:r>
            <a:endParaRPr lang="en-US" sz="2400" dirty="0" smtClean="0"/>
          </a:p>
          <a:p>
            <a:pPr marL="342900" indent="-342900">
              <a:buAutoNum type="alphaUcParenR"/>
            </a:pPr>
            <a:r>
              <a:rPr lang="en-US" sz="2400" dirty="0" smtClean="0">
                <a:hlinkClick r:id="rId2" action="ppaction://hlinksldjump"/>
              </a:rPr>
              <a:t>Stamp Act</a:t>
            </a:r>
            <a:endParaRPr lang="en-US" sz="2400" dirty="0" smtClean="0"/>
          </a:p>
          <a:p>
            <a:pPr marL="342900" indent="-342900">
              <a:buAutoNum type="alphaUcParenR"/>
            </a:pPr>
            <a:r>
              <a:rPr lang="en-US" sz="2400" dirty="0" smtClean="0">
                <a:hlinkClick r:id="rId3" action="ppaction://hlinksldjump"/>
              </a:rPr>
              <a:t>Coercive Acts</a:t>
            </a:r>
            <a:endParaRPr lang="en-US" sz="2400" dirty="0" smtClean="0"/>
          </a:p>
          <a:p>
            <a:endParaRPr lang="en-US" dirty="0" smtClean="0"/>
          </a:p>
          <a:p>
            <a:endParaRPr lang="en-US" dirty="0"/>
          </a:p>
        </p:txBody>
      </p:sp>
      <p:sp>
        <p:nvSpPr>
          <p:cNvPr id="4" name="Rectangle 3">
            <a:hlinkClick r:id="rId4" action="ppaction://hlinksldjump"/>
          </p:cNvPr>
          <p:cNvSpPr/>
          <p:nvPr/>
        </p:nvSpPr>
        <p:spPr>
          <a:xfrm>
            <a:off x="533400" y="58674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ransition advClick="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smtClean="0"/>
              <a:t>Causes for American Revolution Quiz</a:t>
            </a:r>
            <a:endParaRPr lang="en-US" dirty="0"/>
          </a:p>
        </p:txBody>
      </p:sp>
      <p:sp>
        <p:nvSpPr>
          <p:cNvPr id="3" name="TextBox 2"/>
          <p:cNvSpPr txBox="1"/>
          <p:nvPr/>
        </p:nvSpPr>
        <p:spPr>
          <a:xfrm>
            <a:off x="990600" y="1752600"/>
            <a:ext cx="7162800" cy="3046988"/>
          </a:xfrm>
          <a:prstGeom prst="rect">
            <a:avLst/>
          </a:prstGeom>
          <a:noFill/>
        </p:spPr>
        <p:txBody>
          <a:bodyPr wrap="square" rtlCol="0">
            <a:spAutoFit/>
          </a:bodyPr>
          <a:lstStyle/>
          <a:p>
            <a:r>
              <a:rPr lang="en-US" sz="2400" dirty="0" smtClean="0"/>
              <a:t>Question 4:</a:t>
            </a:r>
          </a:p>
          <a:p>
            <a:endParaRPr lang="en-US" sz="2400" dirty="0" smtClean="0"/>
          </a:p>
          <a:p>
            <a:r>
              <a:rPr lang="en-US" sz="2400" dirty="0" smtClean="0"/>
              <a:t>Who signed the Proclamation of 1763 into law?</a:t>
            </a:r>
          </a:p>
          <a:p>
            <a:endParaRPr lang="en-US" sz="2400" dirty="0" smtClean="0"/>
          </a:p>
          <a:p>
            <a:pPr marL="342900" indent="-342900">
              <a:buAutoNum type="alphaUcParenR"/>
            </a:pPr>
            <a:r>
              <a:rPr lang="en-US" sz="2400" dirty="0" smtClean="0">
                <a:hlinkClick r:id="rId2" action="ppaction://hlinksldjump"/>
              </a:rPr>
              <a:t>Lord Townshend</a:t>
            </a:r>
            <a:endParaRPr lang="en-US" sz="2400" dirty="0" smtClean="0"/>
          </a:p>
          <a:p>
            <a:pPr marL="342900" indent="-342900">
              <a:buAutoNum type="alphaUcParenR"/>
            </a:pPr>
            <a:r>
              <a:rPr lang="en-US" sz="2400" dirty="0" smtClean="0">
                <a:hlinkClick r:id="rId2" action="ppaction://hlinksldjump"/>
              </a:rPr>
              <a:t>English Parliament</a:t>
            </a:r>
            <a:endParaRPr lang="en-US" sz="2400" dirty="0" smtClean="0"/>
          </a:p>
          <a:p>
            <a:pPr marL="342900" indent="-342900">
              <a:buAutoNum type="alphaUcParenR"/>
            </a:pPr>
            <a:r>
              <a:rPr lang="en-US" sz="2400" dirty="0" smtClean="0">
                <a:hlinkClick r:id="rId3" action="ppaction://hlinksldjump"/>
              </a:rPr>
              <a:t>King George III</a:t>
            </a:r>
            <a:endParaRPr lang="en-US" sz="2400" dirty="0" smtClean="0"/>
          </a:p>
          <a:p>
            <a:pPr marL="342900" indent="-342900">
              <a:buAutoNum type="alphaUcParenR"/>
            </a:pPr>
            <a:r>
              <a:rPr lang="en-US" sz="2400" dirty="0" smtClean="0">
                <a:hlinkClick r:id="rId2" action="ppaction://hlinksldjump"/>
              </a:rPr>
              <a:t>Lord Grenville</a:t>
            </a:r>
            <a:endParaRPr lang="en-US" sz="2400" dirty="0"/>
          </a:p>
        </p:txBody>
      </p:sp>
      <p:sp>
        <p:nvSpPr>
          <p:cNvPr id="4" name="Rectangle 3">
            <a:hlinkClick r:id="rId4" action="ppaction://hlinksldjump"/>
          </p:cNvPr>
          <p:cNvSpPr/>
          <p:nvPr/>
        </p:nvSpPr>
        <p:spPr>
          <a:xfrm>
            <a:off x="533400" y="58674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ransition advClick="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smtClean="0"/>
              <a:t>Causes for American Revolution Quiz</a:t>
            </a:r>
            <a:endParaRPr lang="en-US" dirty="0"/>
          </a:p>
        </p:txBody>
      </p:sp>
      <p:sp>
        <p:nvSpPr>
          <p:cNvPr id="3" name="TextBox 2"/>
          <p:cNvSpPr txBox="1"/>
          <p:nvPr/>
        </p:nvSpPr>
        <p:spPr>
          <a:xfrm>
            <a:off x="838200" y="1981200"/>
            <a:ext cx="6629400" cy="3970318"/>
          </a:xfrm>
          <a:prstGeom prst="rect">
            <a:avLst/>
          </a:prstGeom>
          <a:noFill/>
        </p:spPr>
        <p:txBody>
          <a:bodyPr wrap="square" rtlCol="0">
            <a:spAutoFit/>
          </a:bodyPr>
          <a:lstStyle/>
          <a:p>
            <a:r>
              <a:rPr lang="en-US" sz="2400" dirty="0" smtClean="0"/>
              <a:t>Question 5:</a:t>
            </a:r>
          </a:p>
          <a:p>
            <a:endParaRPr lang="en-US" sz="2400" dirty="0" smtClean="0"/>
          </a:p>
          <a:p>
            <a:r>
              <a:rPr lang="en-US" sz="2400" dirty="0" smtClean="0"/>
              <a:t>What was the British response to the Boston Tea Party?</a:t>
            </a:r>
          </a:p>
          <a:p>
            <a:endParaRPr lang="en-US" sz="2400" dirty="0" smtClean="0"/>
          </a:p>
          <a:p>
            <a:pPr marL="342900" indent="-342900">
              <a:buAutoNum type="alphaUcParenR"/>
            </a:pPr>
            <a:r>
              <a:rPr lang="en-US" sz="2400" dirty="0" smtClean="0">
                <a:hlinkClick r:id="rId2" action="ppaction://hlinksldjump"/>
              </a:rPr>
              <a:t>The Intolerable Acts</a:t>
            </a:r>
            <a:endParaRPr lang="en-US" sz="2400" dirty="0" smtClean="0"/>
          </a:p>
          <a:p>
            <a:pPr marL="342900" indent="-342900">
              <a:buAutoNum type="alphaUcParenR"/>
            </a:pPr>
            <a:r>
              <a:rPr lang="en-US" sz="2400" dirty="0" smtClean="0">
                <a:hlinkClick r:id="rId3" action="ppaction://hlinksldjump"/>
              </a:rPr>
              <a:t>The Stamp Act</a:t>
            </a:r>
            <a:endParaRPr lang="en-US" sz="2400" dirty="0" smtClean="0"/>
          </a:p>
          <a:p>
            <a:pPr marL="342900" indent="-342900">
              <a:buAutoNum type="alphaUcParenR"/>
            </a:pPr>
            <a:r>
              <a:rPr lang="en-US" sz="2400" dirty="0" smtClean="0">
                <a:hlinkClick r:id="rId3" action="ppaction://hlinksldjump"/>
              </a:rPr>
              <a:t>The Townshend Acts</a:t>
            </a:r>
            <a:endParaRPr lang="en-US" sz="2400" dirty="0" smtClean="0"/>
          </a:p>
          <a:p>
            <a:pPr marL="342900" indent="-342900">
              <a:buAutoNum type="alphaUcParenR"/>
            </a:pPr>
            <a:r>
              <a:rPr lang="en-US" sz="2400" dirty="0" smtClean="0">
                <a:hlinkClick r:id="rId3" action="ppaction://hlinksldjump"/>
              </a:rPr>
              <a:t>The Proclamation of 1763</a:t>
            </a:r>
            <a:endParaRPr lang="en-US" sz="2400" dirty="0" smtClean="0"/>
          </a:p>
          <a:p>
            <a:endParaRPr lang="en-US" dirty="0" smtClean="0"/>
          </a:p>
          <a:p>
            <a:endParaRPr lang="en-US" dirty="0"/>
          </a:p>
        </p:txBody>
      </p:sp>
      <p:sp>
        <p:nvSpPr>
          <p:cNvPr id="5" name="Rectangle 4">
            <a:hlinkClick r:id="rId4" action="ppaction://hlinksldjump"/>
          </p:cNvPr>
          <p:cNvSpPr/>
          <p:nvPr/>
        </p:nvSpPr>
        <p:spPr>
          <a:xfrm>
            <a:off x="533400" y="58674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smtClean="0"/>
              <a:t>Causes for American Revolution Quiz</a:t>
            </a:r>
            <a:endParaRPr lang="en-US" dirty="0"/>
          </a:p>
        </p:txBody>
      </p:sp>
      <p:sp>
        <p:nvSpPr>
          <p:cNvPr id="3" name="TextBox 2"/>
          <p:cNvSpPr txBox="1"/>
          <p:nvPr/>
        </p:nvSpPr>
        <p:spPr>
          <a:xfrm>
            <a:off x="685800" y="1981200"/>
            <a:ext cx="7467600" cy="3416320"/>
          </a:xfrm>
          <a:prstGeom prst="rect">
            <a:avLst/>
          </a:prstGeom>
          <a:noFill/>
        </p:spPr>
        <p:txBody>
          <a:bodyPr wrap="square" rtlCol="0">
            <a:spAutoFit/>
          </a:bodyPr>
          <a:lstStyle/>
          <a:p>
            <a:r>
              <a:rPr lang="en-US" sz="2400" dirty="0" smtClean="0"/>
              <a:t>Question 6:</a:t>
            </a:r>
          </a:p>
          <a:p>
            <a:endParaRPr lang="en-US" sz="2400" dirty="0" smtClean="0"/>
          </a:p>
          <a:p>
            <a:r>
              <a:rPr lang="en-US" sz="2400" dirty="0" smtClean="0"/>
              <a:t>What do many of the British Acts have in common?</a:t>
            </a:r>
          </a:p>
          <a:p>
            <a:endParaRPr lang="en-US" sz="2400" dirty="0" smtClean="0"/>
          </a:p>
          <a:p>
            <a:pPr marL="342900" indent="-342900">
              <a:buAutoNum type="alphaUcParenR"/>
            </a:pPr>
            <a:r>
              <a:rPr lang="en-US" sz="2400" dirty="0" smtClean="0">
                <a:hlinkClick r:id="rId2" action="ppaction://hlinksldjump"/>
              </a:rPr>
              <a:t>They tax American colonists. </a:t>
            </a:r>
            <a:endParaRPr lang="en-US" sz="2400" dirty="0" smtClean="0"/>
          </a:p>
          <a:p>
            <a:pPr marL="342900" indent="-342900">
              <a:buAutoNum type="alphaUcParenR"/>
            </a:pPr>
            <a:r>
              <a:rPr lang="en-US" sz="2400" dirty="0" smtClean="0">
                <a:hlinkClick r:id="rId2" action="ppaction://hlinksldjump"/>
              </a:rPr>
              <a:t>They take away colonists’ freedoms.</a:t>
            </a:r>
            <a:endParaRPr lang="en-US" sz="2400" dirty="0" smtClean="0"/>
          </a:p>
          <a:p>
            <a:pPr marL="342900" indent="-342900">
              <a:buAutoNum type="alphaUcParenR"/>
            </a:pPr>
            <a:r>
              <a:rPr lang="en-US" sz="2400" dirty="0" smtClean="0">
                <a:hlinkClick r:id="rId2" action="ppaction://hlinksldjump"/>
              </a:rPr>
              <a:t>They seek to pay for costs related to governing the colonies.</a:t>
            </a:r>
            <a:endParaRPr lang="en-US" sz="2400" dirty="0" smtClean="0"/>
          </a:p>
          <a:p>
            <a:pPr marL="342900" indent="-342900">
              <a:buAutoNum type="alphaUcParenR"/>
            </a:pPr>
            <a:r>
              <a:rPr lang="en-US" sz="2400" dirty="0" smtClean="0">
                <a:hlinkClick r:id="rId3" action="ppaction://hlinksldjump"/>
              </a:rPr>
              <a:t>All are correct</a:t>
            </a:r>
            <a:r>
              <a:rPr lang="en-US" sz="2400" dirty="0" smtClean="0"/>
              <a:t>.</a:t>
            </a:r>
            <a:endParaRPr lang="en-US" sz="2400" dirty="0"/>
          </a:p>
        </p:txBody>
      </p:sp>
      <p:sp>
        <p:nvSpPr>
          <p:cNvPr id="4" name="Rectangle 3">
            <a:hlinkClick r:id="rId4" action="ppaction://hlinksldjump"/>
          </p:cNvPr>
          <p:cNvSpPr/>
          <p:nvPr/>
        </p:nvSpPr>
        <p:spPr>
          <a:xfrm>
            <a:off x="533400" y="58674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762000"/>
          </a:xfrm>
        </p:spPr>
        <p:txBody>
          <a:bodyPr>
            <a:noAutofit/>
          </a:bodyPr>
          <a:lstStyle/>
          <a:p>
            <a:pPr algn="ctr"/>
            <a:r>
              <a:rPr sz="3800" smtClean="0"/>
              <a:t>Causes for American Revolution Quiz</a:t>
            </a:r>
            <a:r>
              <a:rPr smtClean="0"/>
              <a:t>	</a:t>
            </a:r>
            <a:endParaRPr lang="en-US" dirty="0"/>
          </a:p>
        </p:txBody>
      </p:sp>
      <p:sp>
        <p:nvSpPr>
          <p:cNvPr id="3" name="Rectangle 2"/>
          <p:cNvSpPr/>
          <p:nvPr/>
        </p:nvSpPr>
        <p:spPr>
          <a:xfrm>
            <a:off x="914400" y="1524000"/>
            <a:ext cx="6324600" cy="3785652"/>
          </a:xfrm>
          <a:prstGeom prst="rect">
            <a:avLst/>
          </a:prstGeom>
        </p:spPr>
        <p:txBody>
          <a:bodyPr wrap="square">
            <a:spAutoFit/>
          </a:bodyPr>
          <a:lstStyle/>
          <a:p>
            <a:r>
              <a:rPr lang="en-US" sz="2400" dirty="0" smtClean="0"/>
              <a:t>Question 7:</a:t>
            </a:r>
          </a:p>
          <a:p>
            <a:endParaRPr lang="en-US" sz="2400" dirty="0" smtClean="0"/>
          </a:p>
          <a:p>
            <a:r>
              <a:rPr lang="en-US" sz="2400" dirty="0" smtClean="0"/>
              <a:t>What were the colonists protesting at the Boston Tea Party?</a:t>
            </a:r>
          </a:p>
          <a:p>
            <a:endParaRPr lang="en-US" sz="2400" dirty="0" smtClean="0"/>
          </a:p>
          <a:p>
            <a:pPr marL="342900" indent="-342900">
              <a:buAutoNum type="alphaUcParenR"/>
            </a:pPr>
            <a:r>
              <a:rPr lang="en-US" sz="2400" dirty="0" smtClean="0">
                <a:hlinkClick r:id="rId2" action="ppaction://hlinksldjump"/>
              </a:rPr>
              <a:t>Tea from the East Indies</a:t>
            </a:r>
            <a:endParaRPr lang="en-US" sz="2400" dirty="0" smtClean="0"/>
          </a:p>
          <a:p>
            <a:pPr marL="342900" indent="-342900">
              <a:buAutoNum type="alphaUcParenR"/>
            </a:pPr>
            <a:r>
              <a:rPr lang="en-US" sz="2400" dirty="0" smtClean="0">
                <a:hlinkClick r:id="rId2" action="ppaction://hlinksldjump"/>
              </a:rPr>
              <a:t>Unfair price increase on tea</a:t>
            </a:r>
            <a:endParaRPr lang="en-US" sz="2400" dirty="0" smtClean="0"/>
          </a:p>
          <a:p>
            <a:pPr marL="342900" indent="-342900">
              <a:buAutoNum type="alphaUcParenR"/>
            </a:pPr>
            <a:r>
              <a:rPr lang="en-US" sz="2400" dirty="0" smtClean="0">
                <a:hlinkClick r:id="rId2" action="ppaction://hlinksldjump"/>
              </a:rPr>
              <a:t>Tea which was taxed</a:t>
            </a:r>
            <a:endParaRPr lang="en-US" sz="2400" dirty="0" smtClean="0"/>
          </a:p>
          <a:p>
            <a:pPr marL="342900" indent="-342900">
              <a:buAutoNum type="alphaUcParenR"/>
            </a:pPr>
            <a:r>
              <a:rPr lang="en-US" sz="2400" dirty="0" smtClean="0">
                <a:hlinkClick r:id="rId3" action="ppaction://hlinksldjump"/>
              </a:rPr>
              <a:t>Tea which was taxed without by someone other than the colonists’ representatives</a:t>
            </a:r>
            <a:endParaRPr lang="en-US" sz="2400" dirty="0"/>
          </a:p>
        </p:txBody>
      </p:sp>
      <p:sp>
        <p:nvSpPr>
          <p:cNvPr id="4" name="Rectangle 3">
            <a:hlinkClick r:id="rId4" action="ppaction://hlinksldjump"/>
          </p:cNvPr>
          <p:cNvSpPr/>
          <p:nvPr/>
        </p:nvSpPr>
        <p:spPr>
          <a:xfrm>
            <a:off x="304800" y="57912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smtClean="0"/>
              <a:t>Causes for American Revolution Quiz</a:t>
            </a:r>
            <a:endParaRPr lang="en-US" dirty="0"/>
          </a:p>
        </p:txBody>
      </p:sp>
      <p:sp>
        <p:nvSpPr>
          <p:cNvPr id="3" name="Rectangle 2"/>
          <p:cNvSpPr/>
          <p:nvPr/>
        </p:nvSpPr>
        <p:spPr>
          <a:xfrm>
            <a:off x="914400" y="1828800"/>
            <a:ext cx="7239000" cy="3046988"/>
          </a:xfrm>
          <a:prstGeom prst="rect">
            <a:avLst/>
          </a:prstGeom>
        </p:spPr>
        <p:txBody>
          <a:bodyPr wrap="square">
            <a:spAutoFit/>
          </a:bodyPr>
          <a:lstStyle/>
          <a:p>
            <a:r>
              <a:rPr lang="en-US" sz="2400" dirty="0" smtClean="0"/>
              <a:t>Question 8:</a:t>
            </a:r>
          </a:p>
          <a:p>
            <a:endParaRPr lang="en-US" sz="2400" dirty="0" smtClean="0"/>
          </a:p>
          <a:p>
            <a:r>
              <a:rPr lang="en-US" sz="2400" dirty="0" smtClean="0"/>
              <a:t>What items were taxed under the Stamp Act?</a:t>
            </a:r>
          </a:p>
          <a:p>
            <a:pPr marL="342900" indent="-342900"/>
            <a:endParaRPr lang="en-US" sz="2400" dirty="0" smtClean="0"/>
          </a:p>
          <a:p>
            <a:pPr marL="342900" indent="-342900">
              <a:buAutoNum type="alphaUcParenR"/>
            </a:pPr>
            <a:r>
              <a:rPr lang="en-US" sz="2400" dirty="0" smtClean="0">
                <a:hlinkClick r:id="rId2" action="ppaction://hlinksldjump"/>
              </a:rPr>
              <a:t>All printed materials</a:t>
            </a:r>
            <a:endParaRPr lang="en-US" sz="2400" dirty="0" smtClean="0"/>
          </a:p>
          <a:p>
            <a:pPr marL="342900" indent="-342900">
              <a:buAutoNum type="alphaUcParenR"/>
            </a:pPr>
            <a:r>
              <a:rPr lang="en-US" sz="2400" dirty="0" smtClean="0">
                <a:hlinkClick r:id="rId3" action="ppaction://hlinksldjump"/>
              </a:rPr>
              <a:t>Newspapers and pamphlets</a:t>
            </a:r>
            <a:endParaRPr lang="en-US" sz="2400" dirty="0" smtClean="0"/>
          </a:p>
          <a:p>
            <a:pPr marL="342900" indent="-342900">
              <a:buAutoNum type="alphaUcParenR"/>
            </a:pPr>
            <a:r>
              <a:rPr lang="en-US" sz="2400" dirty="0" smtClean="0">
                <a:hlinkClick r:id="rId3" action="ppaction://hlinksldjump"/>
              </a:rPr>
              <a:t>Newspapers only</a:t>
            </a:r>
            <a:endParaRPr lang="en-US" sz="2400" dirty="0" smtClean="0"/>
          </a:p>
          <a:p>
            <a:pPr marL="342900" indent="-342900">
              <a:buAutoNum type="alphaUcParenR"/>
            </a:pPr>
            <a:r>
              <a:rPr lang="en-US" sz="2400" dirty="0" smtClean="0">
                <a:hlinkClick r:id="rId3" action="ppaction://hlinksldjump"/>
              </a:rPr>
              <a:t>Letters only</a:t>
            </a:r>
            <a:endParaRPr lang="en-US" sz="2400" dirty="0"/>
          </a:p>
        </p:txBody>
      </p:sp>
      <p:sp>
        <p:nvSpPr>
          <p:cNvPr id="4" name="Rectangle 3">
            <a:hlinkClick r:id="rId4" action="ppaction://hlinksldjump"/>
          </p:cNvPr>
          <p:cNvSpPr/>
          <p:nvPr/>
        </p:nvSpPr>
        <p:spPr>
          <a:xfrm>
            <a:off x="533400" y="58674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b="1" smtClean="0">
                <a:solidFill>
                  <a:srgbClr val="00B0F0"/>
                </a:solidFill>
                <a:effectLst>
                  <a:outerShdw blurRad="38100" dist="38100" dir="2700000" algn="tl">
                    <a:srgbClr val="000000">
                      <a:alpha val="43137"/>
                    </a:srgbClr>
                  </a:outerShdw>
                </a:effectLst>
              </a:rPr>
              <a:t>Response of Proclamation of 1763</a:t>
            </a:r>
            <a:endParaRPr lang="en-US"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sz="quarter" idx="2"/>
          </p:nvPr>
        </p:nvSpPr>
        <p:spPr/>
        <p:txBody>
          <a:bodyPr/>
          <a:lstStyle/>
          <a:p>
            <a:r>
              <a:rPr lang="en-US" dirty="0" smtClean="0"/>
              <a:t>Colonists resented not being able to settle west of the Proclamation line, especially in places like the Ohio Valley</a:t>
            </a:r>
          </a:p>
          <a:p>
            <a:r>
              <a:rPr lang="en-US" dirty="0" smtClean="0"/>
              <a:t>With the French removed, they believed </a:t>
            </a:r>
            <a:r>
              <a:rPr lang="en-US" dirty="0" smtClean="0"/>
              <a:t>it was </a:t>
            </a:r>
            <a:r>
              <a:rPr lang="en-US" dirty="0" smtClean="0"/>
              <a:t>their right. </a:t>
            </a:r>
            <a:endParaRPr lang="en-US" dirty="0"/>
          </a:p>
        </p:txBody>
      </p:sp>
      <p:pic>
        <p:nvPicPr>
          <p:cNvPr id="16" name="Content Placeholder 15" descr="Procpic.jpg">
            <a:hlinkClick r:id="rId2"/>
          </p:cNvPr>
          <p:cNvPicPr>
            <a:picLocks noGrp="1" noChangeAspect="1"/>
          </p:cNvPicPr>
          <p:nvPr>
            <p:ph sz="quarter" idx="4"/>
          </p:nvPr>
        </p:nvPicPr>
        <p:blipFill>
          <a:blip r:embed="rId3"/>
          <a:stretch>
            <a:fillRect/>
          </a:stretch>
        </p:blipFill>
        <p:spPr>
          <a:xfrm>
            <a:off x="4953000" y="1447800"/>
            <a:ext cx="3483429" cy="3753394"/>
          </a:xfrm>
        </p:spPr>
      </p:pic>
      <p:sp>
        <p:nvSpPr>
          <p:cNvPr id="18" name="TextBox 17"/>
          <p:cNvSpPr txBox="1"/>
          <p:nvPr/>
        </p:nvSpPr>
        <p:spPr>
          <a:xfrm>
            <a:off x="4724400" y="5410200"/>
            <a:ext cx="2667000" cy="923330"/>
          </a:xfrm>
          <a:prstGeom prst="rect">
            <a:avLst/>
          </a:prstGeom>
          <a:noFill/>
        </p:spPr>
        <p:txBody>
          <a:bodyPr wrap="square" rtlCol="0">
            <a:spAutoFit/>
          </a:bodyPr>
          <a:lstStyle/>
          <a:p>
            <a:r>
              <a:rPr lang="en-US" dirty="0" smtClean="0">
                <a:solidFill>
                  <a:srgbClr val="FF0000"/>
                </a:solidFill>
              </a:rPr>
              <a:t>Click picture to read the Real Proclamation!! Watch out it’s wordy!</a:t>
            </a:r>
            <a:endParaRPr lang="en-US" dirty="0">
              <a:solidFill>
                <a:srgbClr val="FF0000"/>
              </a:solidFill>
            </a:endParaRPr>
          </a:p>
        </p:txBody>
      </p:sp>
      <p:sp>
        <p:nvSpPr>
          <p:cNvPr id="22" name="Action Button: Home 21">
            <a:hlinkClick r:id="" action="ppaction://hlinkshowjump?jump=firstslide" highlightClick="1"/>
          </p:cNvPr>
          <p:cNvSpPr/>
          <p:nvPr/>
        </p:nvSpPr>
        <p:spPr>
          <a:xfrm>
            <a:off x="8153400" y="5715000"/>
            <a:ext cx="762000" cy="914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smtClean="0"/>
              <a:t>Causes for American Revolution Quiz</a:t>
            </a:r>
            <a:endParaRPr lang="en-US" dirty="0"/>
          </a:p>
        </p:txBody>
      </p:sp>
      <p:sp>
        <p:nvSpPr>
          <p:cNvPr id="3" name="TextBox 2"/>
          <p:cNvSpPr txBox="1"/>
          <p:nvPr/>
        </p:nvSpPr>
        <p:spPr>
          <a:xfrm>
            <a:off x="533400" y="1752600"/>
            <a:ext cx="7162800" cy="3416320"/>
          </a:xfrm>
          <a:prstGeom prst="rect">
            <a:avLst/>
          </a:prstGeom>
          <a:noFill/>
        </p:spPr>
        <p:txBody>
          <a:bodyPr wrap="square" rtlCol="0">
            <a:spAutoFit/>
          </a:bodyPr>
          <a:lstStyle/>
          <a:p>
            <a:r>
              <a:rPr lang="en-US" sz="2400" dirty="0" smtClean="0"/>
              <a:t>Question 9:</a:t>
            </a:r>
          </a:p>
          <a:p>
            <a:endParaRPr lang="en-US" sz="2400" dirty="0" smtClean="0"/>
          </a:p>
          <a:p>
            <a:r>
              <a:rPr lang="en-US" sz="2400" dirty="0" smtClean="0"/>
              <a:t>Which act first required colonists to pay tax to someone other than their own legislatures?</a:t>
            </a:r>
          </a:p>
          <a:p>
            <a:endParaRPr lang="en-US" sz="2400" dirty="0" smtClean="0"/>
          </a:p>
          <a:p>
            <a:pPr marL="342900" indent="-342900">
              <a:buAutoNum type="alphaUcParenR"/>
            </a:pPr>
            <a:r>
              <a:rPr lang="en-US" sz="2400" dirty="0" smtClean="0">
                <a:hlinkClick r:id="rId2" action="ppaction://hlinksldjump"/>
              </a:rPr>
              <a:t>Quartering Act</a:t>
            </a:r>
            <a:endParaRPr lang="en-US" sz="2400" dirty="0" smtClean="0"/>
          </a:p>
          <a:p>
            <a:pPr marL="342900" indent="-342900">
              <a:buAutoNum type="alphaUcParenR"/>
            </a:pPr>
            <a:r>
              <a:rPr lang="en-US" sz="2400" dirty="0" smtClean="0">
                <a:hlinkClick r:id="rId2" action="ppaction://hlinksldjump"/>
              </a:rPr>
              <a:t>Coercive Act</a:t>
            </a:r>
            <a:endParaRPr lang="en-US" sz="2400" dirty="0" smtClean="0"/>
          </a:p>
          <a:p>
            <a:pPr marL="342900" indent="-342900">
              <a:buAutoNum type="alphaUcParenR"/>
            </a:pPr>
            <a:r>
              <a:rPr lang="en-US" sz="2400" dirty="0" smtClean="0">
                <a:hlinkClick r:id="rId3" action="ppaction://hlinksldjump"/>
              </a:rPr>
              <a:t>Sugar Act</a:t>
            </a:r>
            <a:endParaRPr lang="en-US" sz="2400" dirty="0" smtClean="0"/>
          </a:p>
          <a:p>
            <a:pPr marL="342900" indent="-342900">
              <a:buAutoNum type="alphaUcParenR"/>
            </a:pPr>
            <a:r>
              <a:rPr lang="en-US" sz="2400" dirty="0" smtClean="0">
                <a:hlinkClick r:id="rId2" action="ppaction://hlinksldjump"/>
              </a:rPr>
              <a:t>Stamp Act</a:t>
            </a:r>
            <a:endParaRPr lang="en-US" sz="2400" dirty="0"/>
          </a:p>
        </p:txBody>
      </p:sp>
      <p:sp>
        <p:nvSpPr>
          <p:cNvPr id="4" name="Rectangle 3">
            <a:hlinkClick r:id="rId4" action="ppaction://hlinksldjump"/>
          </p:cNvPr>
          <p:cNvSpPr/>
          <p:nvPr/>
        </p:nvSpPr>
        <p:spPr>
          <a:xfrm>
            <a:off x="533400" y="58674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ransition advClick="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smtClean="0"/>
              <a:t>Causes for American Revolution Quiz</a:t>
            </a:r>
            <a:endParaRPr lang="en-US" dirty="0"/>
          </a:p>
        </p:txBody>
      </p:sp>
      <p:sp>
        <p:nvSpPr>
          <p:cNvPr id="3" name="TextBox 2"/>
          <p:cNvSpPr txBox="1"/>
          <p:nvPr/>
        </p:nvSpPr>
        <p:spPr>
          <a:xfrm>
            <a:off x="685800" y="1752600"/>
            <a:ext cx="7162800" cy="3416320"/>
          </a:xfrm>
          <a:prstGeom prst="rect">
            <a:avLst/>
          </a:prstGeom>
          <a:noFill/>
        </p:spPr>
        <p:txBody>
          <a:bodyPr wrap="square" rtlCol="0">
            <a:spAutoFit/>
          </a:bodyPr>
          <a:lstStyle/>
          <a:p>
            <a:r>
              <a:rPr lang="en-US" sz="2400" dirty="0" smtClean="0"/>
              <a:t>Question 10:</a:t>
            </a:r>
          </a:p>
          <a:p>
            <a:endParaRPr lang="en-US" sz="2400" dirty="0" smtClean="0"/>
          </a:p>
          <a:p>
            <a:r>
              <a:rPr lang="en-US" sz="2400" dirty="0" smtClean="0"/>
              <a:t>This act required colonists to house and feed soldiers?</a:t>
            </a:r>
          </a:p>
          <a:p>
            <a:endParaRPr lang="en-US" sz="2400" dirty="0" smtClean="0"/>
          </a:p>
          <a:p>
            <a:pPr marL="342900" indent="-342900">
              <a:buAutoNum type="alphaUcParenR"/>
            </a:pPr>
            <a:r>
              <a:rPr lang="en-US" sz="2400" dirty="0" smtClean="0">
                <a:hlinkClick r:id="rId2" action="ppaction://hlinksldjump"/>
              </a:rPr>
              <a:t>Quartering Act</a:t>
            </a:r>
            <a:endParaRPr lang="en-US" sz="2400" dirty="0" smtClean="0"/>
          </a:p>
          <a:p>
            <a:pPr marL="342900" indent="-342900">
              <a:buAutoNum type="alphaUcParenR"/>
            </a:pPr>
            <a:r>
              <a:rPr lang="en-US" sz="2400" dirty="0" smtClean="0">
                <a:hlinkClick r:id="rId3" action="ppaction://hlinksldjump"/>
              </a:rPr>
              <a:t>Townshend Act</a:t>
            </a:r>
            <a:endParaRPr lang="en-US" sz="2400" dirty="0" smtClean="0"/>
          </a:p>
          <a:p>
            <a:pPr marL="342900" indent="-342900">
              <a:buAutoNum type="alphaUcParenR"/>
            </a:pPr>
            <a:r>
              <a:rPr lang="en-US" sz="2400" dirty="0" smtClean="0">
                <a:hlinkClick r:id="rId3" action="ppaction://hlinksldjump"/>
              </a:rPr>
              <a:t>Intolerable Act</a:t>
            </a:r>
            <a:endParaRPr lang="en-US" sz="2400" dirty="0" smtClean="0"/>
          </a:p>
          <a:p>
            <a:pPr marL="342900" indent="-342900">
              <a:buAutoNum type="alphaUcParenR"/>
            </a:pPr>
            <a:r>
              <a:rPr lang="en-US" sz="2400" dirty="0" smtClean="0">
                <a:hlinkClick r:id="rId3" action="ppaction://hlinksldjump"/>
              </a:rPr>
              <a:t>Sugar Act</a:t>
            </a:r>
            <a:endParaRPr lang="en-US" sz="2400" dirty="0"/>
          </a:p>
        </p:txBody>
      </p:sp>
      <p:sp>
        <p:nvSpPr>
          <p:cNvPr id="4" name="Rectangle 3">
            <a:hlinkClick r:id="rId4" action="ppaction://hlinksldjump"/>
          </p:cNvPr>
          <p:cNvSpPr/>
          <p:nvPr/>
        </p:nvSpPr>
        <p:spPr>
          <a:xfrm>
            <a:off x="533400" y="58674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ransition advClick="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MSj03883740000[1].wav">
            <a:hlinkClick r:id="" action="ppaction://media"/>
          </p:cNvPr>
          <p:cNvPicPr>
            <a:picLocks noRot="1" noChangeAspect="1"/>
          </p:cNvPicPr>
          <p:nvPr>
            <a:wavAudioFile r:embed="rId1" name="MSj03883740000[1].wav"/>
          </p:nvPr>
        </p:nvPicPr>
        <p:blipFill>
          <a:blip r:embed="rId3"/>
          <a:stretch>
            <a:fillRect/>
          </a:stretch>
        </p:blipFill>
        <p:spPr>
          <a:xfrm>
            <a:off x="2362200" y="5867400"/>
            <a:ext cx="228600" cy="228600"/>
          </a:xfrm>
          <a:prstGeom prst="rect">
            <a:avLst/>
          </a:prstGeom>
        </p:spPr>
      </p:pic>
      <p:sp>
        <p:nvSpPr>
          <p:cNvPr id="2" name="Title 1"/>
          <p:cNvSpPr>
            <a:spLocks noGrp="1"/>
          </p:cNvSpPr>
          <p:nvPr>
            <p:ph type="title"/>
          </p:nvPr>
        </p:nvSpPr>
        <p:spPr/>
        <p:txBody>
          <a:bodyPr/>
          <a:lstStyle/>
          <a:p>
            <a:r>
              <a:rPr smtClean="0"/>
              <a:t>Correct!</a:t>
            </a:r>
            <a:endParaRPr lang="en-US" dirty="0"/>
          </a:p>
        </p:txBody>
      </p:sp>
      <p:sp>
        <p:nvSpPr>
          <p:cNvPr id="3" name="Text Placeholder 2"/>
          <p:cNvSpPr>
            <a:spLocks noGrp="1"/>
          </p:cNvSpPr>
          <p:nvPr>
            <p:ph type="body" idx="1"/>
          </p:nvPr>
        </p:nvSpPr>
        <p:spPr/>
        <p:txBody>
          <a:bodyPr/>
          <a:lstStyle/>
          <a:p>
            <a:r>
              <a:rPr lang="en-US" dirty="0" smtClean="0"/>
              <a:t>Continue to the Next Question</a:t>
            </a:r>
            <a:endParaRPr lang="en-US" dirty="0"/>
          </a:p>
        </p:txBody>
      </p:sp>
      <p:sp>
        <p:nvSpPr>
          <p:cNvPr id="4" name="Rectangle 3">
            <a:hlinkClick r:id="rId4" action="ppaction://hlinksldjump"/>
          </p:cNvPr>
          <p:cNvSpPr/>
          <p:nvPr/>
        </p:nvSpPr>
        <p:spPr>
          <a:xfrm>
            <a:off x="533400" y="58674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627"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MSj03883860000[1].wav">
            <a:hlinkClick r:id="" action="ppaction://media"/>
          </p:cNvPr>
          <p:cNvPicPr>
            <a:picLocks noRot="1" noChangeAspect="1"/>
          </p:cNvPicPr>
          <p:nvPr>
            <a:wavAudioFile r:embed="rId1" name="MSj03883860000[1].wav"/>
          </p:nvPr>
        </p:nvPicPr>
        <p:blipFill>
          <a:blip r:embed="rId3"/>
          <a:stretch>
            <a:fillRect/>
          </a:stretch>
        </p:blipFill>
        <p:spPr>
          <a:xfrm>
            <a:off x="2057400" y="5791200"/>
            <a:ext cx="304800" cy="304800"/>
          </a:xfrm>
          <a:prstGeom prst="rect">
            <a:avLst/>
          </a:prstGeom>
        </p:spPr>
      </p:pic>
      <p:sp>
        <p:nvSpPr>
          <p:cNvPr id="2" name="Title 1"/>
          <p:cNvSpPr>
            <a:spLocks noGrp="1"/>
          </p:cNvSpPr>
          <p:nvPr>
            <p:ph type="title"/>
          </p:nvPr>
        </p:nvSpPr>
        <p:spPr/>
        <p:txBody>
          <a:bodyPr/>
          <a:lstStyle/>
          <a:p>
            <a:r>
              <a:rPr smtClean="0"/>
              <a:t>Try Again</a:t>
            </a:r>
            <a:endParaRPr lang="en-US" dirty="0"/>
          </a:p>
        </p:txBody>
      </p:sp>
      <p:sp>
        <p:nvSpPr>
          <p:cNvPr id="3" name="Text Placeholder 2"/>
          <p:cNvSpPr>
            <a:spLocks noGrp="1"/>
          </p:cNvSpPr>
          <p:nvPr>
            <p:ph type="body" idx="1"/>
          </p:nvPr>
        </p:nvSpPr>
        <p:spPr/>
        <p:txBody>
          <a:bodyPr/>
          <a:lstStyle/>
          <a:p>
            <a:r>
              <a:rPr lang="en-US" dirty="0" smtClean="0"/>
              <a:t>Re-read the material and a select a new answer.</a:t>
            </a:r>
            <a:endParaRPr lang="en-US" dirty="0"/>
          </a:p>
        </p:txBody>
      </p:sp>
      <p:sp>
        <p:nvSpPr>
          <p:cNvPr id="4" name="Rectangle 3">
            <a:hlinkClick r:id="rId4" action="ppaction://hlinksldjump"/>
          </p:cNvPr>
          <p:cNvSpPr/>
          <p:nvPr/>
        </p:nvSpPr>
        <p:spPr>
          <a:xfrm>
            <a:off x="457200" y="5791200"/>
            <a:ext cx="22098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Back to Quiz Main Page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085"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smtClean="0"/>
              <a:t>Core Content Standards</a:t>
            </a:r>
            <a:endParaRPr lang="en-US" dirty="0"/>
          </a:p>
        </p:txBody>
      </p:sp>
      <p:sp>
        <p:nvSpPr>
          <p:cNvPr id="2" name="Content Placeholder 1"/>
          <p:cNvSpPr>
            <a:spLocks noGrp="1"/>
          </p:cNvSpPr>
          <p:nvPr>
            <p:ph idx="1"/>
          </p:nvPr>
        </p:nvSpPr>
        <p:spPr/>
        <p:txBody>
          <a:bodyPr/>
          <a:lstStyle/>
          <a:p>
            <a:r>
              <a:rPr lang="en-US" i="1" dirty="0" smtClean="0"/>
              <a:t>S.S.-0805.2.2</a:t>
            </a:r>
            <a:endParaRPr lang="en-US" dirty="0" smtClean="0"/>
          </a:p>
          <a:p>
            <a:pPr lvl="1"/>
            <a:r>
              <a:rPr lang="en-US" i="1" dirty="0" smtClean="0"/>
              <a:t>Students will explain and give examples of how the ideals of equality and personal liberty (rise of individual rights, economic freedom, religious diversity) that developed during the colonial period, were motivations for the American Revolution and proved instrumental in the development of a new nation.</a:t>
            </a:r>
          </a:p>
          <a:p>
            <a:endParaRPr lang="en-US" dirty="0"/>
          </a:p>
        </p:txBody>
      </p:sp>
    </p:spTree>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b="1" smtClean="0">
                <a:solidFill>
                  <a:srgbClr val="00B0F0"/>
                </a:solidFill>
                <a:effectLst>
                  <a:outerShdw blurRad="38100" dist="38100" dir="2700000" algn="tl">
                    <a:srgbClr val="000000">
                      <a:alpha val="43137"/>
                    </a:srgbClr>
                  </a:outerShdw>
                </a:effectLst>
                <a:cs typeface="Arial" pitchFamily="34" charset="0"/>
              </a:rPr>
              <a:t>Sugar Act of 1764</a:t>
            </a:r>
            <a:endParaRPr lang="en-US" b="1" dirty="0">
              <a:solidFill>
                <a:srgbClr val="00B0F0"/>
              </a:solidFill>
              <a:effectLst>
                <a:outerShdw blurRad="38100" dist="38100" dir="2700000" algn="tl">
                  <a:srgbClr val="000000">
                    <a:alpha val="43137"/>
                  </a:srgbClr>
                </a:outerShdw>
              </a:effectLst>
              <a:cs typeface="Arial" pitchFamily="34" charset="0"/>
            </a:endParaRPr>
          </a:p>
        </p:txBody>
      </p:sp>
      <p:sp>
        <p:nvSpPr>
          <p:cNvPr id="14" name="Rectangle 13"/>
          <p:cNvSpPr/>
          <p:nvPr/>
        </p:nvSpPr>
        <p:spPr>
          <a:xfrm>
            <a:off x="685800" y="1371600"/>
            <a:ext cx="4800600" cy="4154984"/>
          </a:xfrm>
          <a:prstGeom prst="rect">
            <a:avLst/>
          </a:prstGeom>
        </p:spPr>
        <p:txBody>
          <a:bodyPr wrap="square">
            <a:spAutoFit/>
          </a:bodyPr>
          <a:lstStyle/>
          <a:p>
            <a:pPr>
              <a:buFont typeface="Arial" pitchFamily="34" charset="0"/>
              <a:buChar char="•"/>
            </a:pPr>
            <a:r>
              <a:rPr lang="en-US" sz="2400" dirty="0" smtClean="0"/>
              <a:t>The Sugar Act was passed by Parliament to pay for the war debt brought on by the French and Indian War and to help pay for the expenses of running the colonies and newly acquired territories. </a:t>
            </a:r>
          </a:p>
          <a:p>
            <a:pPr>
              <a:buFont typeface="Arial" pitchFamily="34" charset="0"/>
              <a:buChar char="•"/>
            </a:pPr>
            <a:endParaRPr lang="en-US" sz="2400" dirty="0" smtClean="0"/>
          </a:p>
          <a:p>
            <a:pPr>
              <a:buFont typeface="Arial" pitchFamily="34" charset="0"/>
              <a:buChar char="•"/>
            </a:pPr>
            <a:r>
              <a:rPr lang="en-US" sz="2400" dirty="0" smtClean="0"/>
              <a:t>This act increased the duties on imported sugar and other items such as textiles, coffee, wines and indigo (dye). </a:t>
            </a:r>
            <a:endParaRPr lang="en-US" sz="2400" dirty="0"/>
          </a:p>
        </p:txBody>
      </p:sp>
      <p:pic>
        <p:nvPicPr>
          <p:cNvPr id="2052" name="Picture 4" descr="C:\Documents and Settings\cpeek01\Local Settings\Temporary Internet Files\Content.IE5\7NA17DZP\MPj02896290000[1].jpg"/>
          <p:cNvPicPr>
            <a:picLocks noChangeAspect="1" noChangeArrowheads="1"/>
          </p:cNvPicPr>
          <p:nvPr/>
        </p:nvPicPr>
        <p:blipFill>
          <a:blip r:embed="rId2"/>
          <a:srcRect/>
          <a:stretch>
            <a:fillRect/>
          </a:stretch>
        </p:blipFill>
        <p:spPr bwMode="auto">
          <a:xfrm>
            <a:off x="6172200" y="1600200"/>
            <a:ext cx="2444496" cy="3657600"/>
          </a:xfrm>
          <a:prstGeom prst="rect">
            <a:avLst/>
          </a:prstGeom>
          <a:noFill/>
        </p:spPr>
      </p:pic>
      <p:pic>
        <p:nvPicPr>
          <p:cNvPr id="16" name="Picture 15" descr="sugar_packet.jpg"/>
          <p:cNvPicPr>
            <a:picLocks noChangeAspect="1"/>
          </p:cNvPicPr>
          <p:nvPr/>
        </p:nvPicPr>
        <p:blipFill>
          <a:blip r:embed="rId3" cstate="print"/>
          <a:stretch>
            <a:fillRect/>
          </a:stretch>
        </p:blipFill>
        <p:spPr>
          <a:xfrm>
            <a:off x="7924800" y="4343400"/>
            <a:ext cx="674636" cy="923337"/>
          </a:xfrm>
          <a:prstGeom prst="rect">
            <a:avLst/>
          </a:prstGeom>
        </p:spPr>
      </p:pic>
    </p:spTree>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b="1" smtClean="0">
                <a:solidFill>
                  <a:srgbClr val="00B0F0"/>
                </a:solidFill>
                <a:effectLst>
                  <a:outerShdw blurRad="38100" dist="38100" dir="2700000" algn="tl">
                    <a:srgbClr val="000000">
                      <a:alpha val="43137"/>
                    </a:srgbClr>
                  </a:outerShdw>
                </a:effectLst>
                <a:cs typeface="Arial" pitchFamily="34" charset="0"/>
              </a:rPr>
              <a:t>Stamp Act of 1764</a:t>
            </a:r>
            <a:endParaRPr lang="en-US" b="1" dirty="0">
              <a:solidFill>
                <a:srgbClr val="00B0F0"/>
              </a:solidFill>
              <a:effectLst>
                <a:outerShdw blurRad="38100" dist="38100" dir="2700000" algn="tl">
                  <a:srgbClr val="000000">
                    <a:alpha val="43137"/>
                  </a:srgbClr>
                </a:outerShdw>
              </a:effectLst>
              <a:cs typeface="Arial" pitchFamily="34" charset="0"/>
            </a:endParaRPr>
          </a:p>
        </p:txBody>
      </p:sp>
      <p:sp>
        <p:nvSpPr>
          <p:cNvPr id="12" name="Content Placeholder 11"/>
          <p:cNvSpPr>
            <a:spLocks noGrp="1"/>
          </p:cNvSpPr>
          <p:nvPr>
            <p:ph sz="half" idx="2"/>
          </p:nvPr>
        </p:nvSpPr>
        <p:spPr/>
        <p:txBody>
          <a:bodyPr>
            <a:normAutofit fontScale="85000" lnSpcReduction="20000"/>
          </a:bodyPr>
          <a:lstStyle/>
          <a:p>
            <a:r>
              <a:rPr lang="en-US" dirty="0" smtClean="0"/>
              <a:t>In March, the Stamp Act was passed by Parliament imposing the first direct tax on the American colonies, to offset the high costs of the British military organization in America. Thus for the first time in the 150 year old history of the British colonies in America, the Americans will pay tax not to their own local legislatures in America, but directly to England. </a:t>
            </a:r>
            <a:r>
              <a:rPr lang="en-US" dirty="0" smtClean="0">
                <a:hlinkClick r:id="rId2" action="ppaction://hlinksldjump"/>
              </a:rPr>
              <a:t>Next Page.</a:t>
            </a:r>
            <a:endParaRPr lang="en-US" dirty="0"/>
          </a:p>
        </p:txBody>
      </p:sp>
      <p:pic>
        <p:nvPicPr>
          <p:cNvPr id="7" name="Content Placeholder 6" descr="stamp.jpg"/>
          <p:cNvPicPr>
            <a:picLocks noGrp="1" noChangeAspect="1"/>
          </p:cNvPicPr>
          <p:nvPr>
            <p:ph sz="half" idx="1"/>
          </p:nvPr>
        </p:nvPicPr>
        <p:blipFill>
          <a:blip r:embed="rId3"/>
          <a:srcRect l="22917" t="11189" r="12500" b="14250"/>
          <a:stretch>
            <a:fillRect/>
          </a:stretch>
        </p:blipFill>
        <p:spPr>
          <a:xfrm>
            <a:off x="531159" y="1676400"/>
            <a:ext cx="3126441" cy="3429000"/>
          </a:xfrm>
        </p:spPr>
      </p:pic>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effectLst>
                  <a:outerShdw blurRad="38100" dist="38100" dir="2700000" algn="tl">
                    <a:srgbClr val="000000">
                      <a:alpha val="43137"/>
                    </a:srgbClr>
                  </a:outerShdw>
                </a:effectLst>
                <a:cs typeface="Arial" pitchFamily="34" charset="0"/>
              </a:rPr>
              <a:t>Stamp Act of 1764</a:t>
            </a:r>
            <a:endParaRPr lang="en-US"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lnSpcReduction="10000"/>
          </a:bodyPr>
          <a:lstStyle/>
          <a:p>
            <a:r>
              <a:rPr lang="en-US" dirty="0" smtClean="0"/>
              <a:t>Under the Stamp Act, all printed materials were taxed, including:</a:t>
            </a:r>
          </a:p>
          <a:p>
            <a:pPr lvl="1"/>
            <a:r>
              <a:rPr lang="en-US" dirty="0" smtClean="0"/>
              <a:t> newspapers</a:t>
            </a:r>
          </a:p>
          <a:p>
            <a:pPr lvl="1"/>
            <a:r>
              <a:rPr lang="en-US" dirty="0" smtClean="0"/>
              <a:t> pamphlets</a:t>
            </a:r>
          </a:p>
          <a:p>
            <a:pPr lvl="1"/>
            <a:r>
              <a:rPr lang="en-US" dirty="0" smtClean="0"/>
              <a:t> bills</a:t>
            </a:r>
          </a:p>
          <a:p>
            <a:pPr lvl="1"/>
            <a:r>
              <a:rPr lang="en-US" dirty="0" smtClean="0"/>
              <a:t> legal documents</a:t>
            </a:r>
          </a:p>
          <a:p>
            <a:pPr lvl="1"/>
            <a:r>
              <a:rPr lang="en-US" dirty="0" smtClean="0"/>
              <a:t> licenses </a:t>
            </a:r>
          </a:p>
          <a:p>
            <a:pPr lvl="1"/>
            <a:r>
              <a:rPr lang="en-US" dirty="0" smtClean="0"/>
              <a:t>almanacs</a:t>
            </a:r>
          </a:p>
          <a:p>
            <a:pPr lvl="1"/>
            <a:r>
              <a:rPr lang="en-US" dirty="0" smtClean="0"/>
              <a:t>dice and playing cards.</a:t>
            </a:r>
          </a:p>
          <a:p>
            <a:pPr lvl="1"/>
            <a:endParaRPr lang="en-US" dirty="0" smtClean="0"/>
          </a:p>
          <a:p>
            <a:pPr lvl="1">
              <a:buNone/>
            </a:pPr>
            <a:endParaRPr lang="en-US" dirty="0"/>
          </a:p>
        </p:txBody>
      </p:sp>
      <p:pic>
        <p:nvPicPr>
          <p:cNvPr id="7" name="Content Placeholder 6" descr="stamp2.jpg"/>
          <p:cNvPicPr>
            <a:picLocks noGrp="1" noChangeAspect="1"/>
          </p:cNvPicPr>
          <p:nvPr>
            <p:ph sz="half" idx="2"/>
          </p:nvPr>
        </p:nvPicPr>
        <p:blipFill>
          <a:blip r:embed="rId2"/>
          <a:srcRect b="12452"/>
          <a:stretch>
            <a:fillRect/>
          </a:stretch>
        </p:blipFill>
        <p:spPr>
          <a:xfrm>
            <a:off x="4290329" y="1600200"/>
            <a:ext cx="3611341" cy="3962400"/>
          </a:xfrm>
        </p:spPr>
      </p:pic>
      <p:sp>
        <p:nvSpPr>
          <p:cNvPr id="12" name="Rounded Rectangle 11">
            <a:hlinkClick r:id="rId3" action="ppaction://hlinksldjump"/>
          </p:cNvPr>
          <p:cNvSpPr/>
          <p:nvPr/>
        </p:nvSpPr>
        <p:spPr>
          <a:xfrm>
            <a:off x="6477000" y="5791200"/>
            <a:ext cx="14478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553200" y="5921829"/>
            <a:ext cx="1295400" cy="646331"/>
          </a:xfrm>
          <a:prstGeom prst="rect">
            <a:avLst/>
          </a:prstGeom>
          <a:noFill/>
        </p:spPr>
        <p:txBody>
          <a:bodyPr wrap="square" rtlCol="0">
            <a:spAutoFit/>
          </a:bodyPr>
          <a:lstStyle/>
          <a:p>
            <a:pPr algn="ctr"/>
            <a:r>
              <a:rPr lang="en-US" dirty="0" smtClean="0">
                <a:hlinkClick r:id="rId3" action="ppaction://hlinksldjump"/>
              </a:rPr>
              <a:t>Colonist</a:t>
            </a:r>
          </a:p>
          <a:p>
            <a:pPr algn="ctr"/>
            <a:r>
              <a:rPr lang="en-US" dirty="0" smtClean="0">
                <a:hlinkClick r:id="rId3" action="ppaction://hlinksldjump"/>
              </a:rPr>
              <a:t>Response</a:t>
            </a:r>
            <a:endParaRPr lang="en-US" dirty="0"/>
          </a:p>
        </p:txBody>
      </p:sp>
    </p:spTree>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b="1" smtClean="0">
                <a:solidFill>
                  <a:srgbClr val="00B0F0"/>
                </a:solidFill>
                <a:effectLst>
                  <a:outerShdw blurRad="38100" dist="38100" dir="2700000" algn="tl">
                    <a:srgbClr val="000000">
                      <a:alpha val="43137"/>
                    </a:srgbClr>
                  </a:outerShdw>
                </a:effectLst>
              </a:rPr>
              <a:t>Response to the Stamp Act</a:t>
            </a:r>
            <a:endParaRPr lang="en-US" b="1" dirty="0">
              <a:solidFill>
                <a:srgbClr val="00B0F0"/>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p:txBody>
          <a:bodyPr>
            <a:normAutofit lnSpcReduction="10000"/>
          </a:bodyPr>
          <a:lstStyle/>
          <a:p>
            <a:r>
              <a:rPr lang="en-US" dirty="0" smtClean="0"/>
              <a:t>The American colonists quickly united in opposition, led by the most influential segments of colonial society - lawyers, publishers, land owners, ship builders and merchants - who were most affected by the Act.</a:t>
            </a:r>
            <a:endParaRPr lang="en-US" dirty="0"/>
          </a:p>
        </p:txBody>
      </p:sp>
      <p:pic>
        <p:nvPicPr>
          <p:cNvPr id="7" name="Content Placeholder 6" descr="stampactriot2.jpg"/>
          <p:cNvPicPr>
            <a:picLocks noGrp="1" noChangeAspect="1"/>
          </p:cNvPicPr>
          <p:nvPr>
            <p:ph sz="half" idx="2"/>
          </p:nvPr>
        </p:nvPicPr>
        <p:blipFill>
          <a:blip r:embed="rId2"/>
          <a:stretch>
            <a:fillRect/>
          </a:stretch>
        </p:blipFill>
        <p:spPr>
          <a:xfrm>
            <a:off x="4343400" y="2209800"/>
            <a:ext cx="4328751" cy="2730944"/>
          </a:xfrm>
        </p:spPr>
      </p:pic>
    </p:spTree>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b="1" smtClean="0">
                <a:solidFill>
                  <a:srgbClr val="00B0F0"/>
                </a:solidFill>
                <a:effectLst>
                  <a:outerShdw blurRad="38100" dist="38100" dir="2700000" algn="tl">
                    <a:srgbClr val="000000">
                      <a:alpha val="43137"/>
                    </a:srgbClr>
                  </a:outerShdw>
                </a:effectLst>
                <a:cs typeface="Arial" pitchFamily="34" charset="0"/>
              </a:rPr>
              <a:t>Townshend Act</a:t>
            </a:r>
            <a:r>
              <a:rPr lang="en-US" b="1" dirty="0" smtClean="0">
                <a:solidFill>
                  <a:srgbClr val="00B0F0"/>
                </a:solidFill>
                <a:effectLst>
                  <a:outerShdw blurRad="38100" dist="38100" dir="2700000" algn="tl">
                    <a:srgbClr val="000000">
                      <a:alpha val="43137"/>
                    </a:srgbClr>
                  </a:outerShdw>
                </a:effectLst>
                <a:cs typeface="Arial" pitchFamily="34" charset="0"/>
              </a:rPr>
              <a:t>s</a:t>
            </a:r>
            <a:endParaRPr lang="en-US" b="1" dirty="0">
              <a:solidFill>
                <a:srgbClr val="00B0F0"/>
              </a:solidFill>
              <a:effectLst>
                <a:outerShdw blurRad="38100" dist="38100" dir="2700000" algn="tl">
                  <a:srgbClr val="000000">
                    <a:alpha val="43137"/>
                  </a:srgbClr>
                </a:outerShdw>
              </a:effectLst>
              <a:cs typeface="Arial" pitchFamily="34" charset="0"/>
            </a:endParaRPr>
          </a:p>
        </p:txBody>
      </p:sp>
      <p:sp>
        <p:nvSpPr>
          <p:cNvPr id="11" name="Content Placeholder 10"/>
          <p:cNvSpPr>
            <a:spLocks noGrp="1"/>
          </p:cNvSpPr>
          <p:nvPr>
            <p:ph idx="1"/>
          </p:nvPr>
        </p:nvSpPr>
        <p:spPr/>
        <p:txBody>
          <a:bodyPr>
            <a:normAutofit lnSpcReduction="10000"/>
          </a:bodyPr>
          <a:lstStyle/>
          <a:p>
            <a:r>
              <a:rPr lang="en-US" dirty="0" smtClean="0"/>
              <a:t>In 1767, The English Parliament passed the Townshend Revenue Acts, imposing a new series of taxes on the colonists to pay for the costs of administering and protecting the American colonies. Items taxed included imports such as paper, tea, glass, lead and paints. </a:t>
            </a:r>
          </a:p>
          <a:p>
            <a:r>
              <a:rPr lang="en-US" dirty="0" smtClean="0"/>
              <a:t>The Act also established a colonial board of customs commissioners in Boston.</a:t>
            </a:r>
            <a:endParaRPr lang="en-US" dirty="0"/>
          </a:p>
        </p:txBody>
      </p:sp>
      <p:sp>
        <p:nvSpPr>
          <p:cNvPr id="10" name="Rounded Rectangle 9">
            <a:hlinkClick r:id="rId2" action="ppaction://hlinksldjump"/>
          </p:cNvPr>
          <p:cNvSpPr/>
          <p:nvPr/>
        </p:nvSpPr>
        <p:spPr>
          <a:xfrm>
            <a:off x="6096000" y="5562600"/>
            <a:ext cx="1447800" cy="1066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6172200" y="5715000"/>
            <a:ext cx="1295400" cy="646331"/>
          </a:xfrm>
          <a:prstGeom prst="rect">
            <a:avLst/>
          </a:prstGeom>
          <a:noFill/>
        </p:spPr>
        <p:txBody>
          <a:bodyPr wrap="square" rtlCol="0">
            <a:spAutoFit/>
          </a:bodyPr>
          <a:lstStyle/>
          <a:p>
            <a:pPr algn="ctr"/>
            <a:r>
              <a:rPr lang="en-US" dirty="0" smtClean="0">
                <a:hlinkClick r:id="rId2" action="ppaction://hlinksldjump"/>
              </a:rPr>
              <a:t>Colonist</a:t>
            </a:r>
          </a:p>
          <a:p>
            <a:pPr algn="ctr"/>
            <a:r>
              <a:rPr lang="en-US" dirty="0" smtClean="0">
                <a:hlinkClick r:id="rId2" action="ppaction://hlinksldjump"/>
              </a:rPr>
              <a:t>Response</a:t>
            </a:r>
            <a:endParaRPr lang="en-US" dirty="0"/>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effectLst>
                  <a:outerShdw blurRad="38100" dist="38100" dir="2700000" algn="tl">
                    <a:srgbClr val="000000">
                      <a:alpha val="43137"/>
                    </a:srgbClr>
                  </a:outerShdw>
                </a:effectLst>
              </a:rPr>
              <a:t>Letters from a Farmer</a:t>
            </a:r>
            <a:endParaRPr lang="en-US" b="1" dirty="0">
              <a:solidFill>
                <a:srgbClr val="00B0F0"/>
              </a:solidFill>
              <a:effectLst>
                <a:outerShdw blurRad="38100" dist="38100" dir="2700000" algn="tl">
                  <a:srgbClr val="000000">
                    <a:alpha val="43137"/>
                  </a:srgbClr>
                </a:outerShdw>
              </a:effectLst>
            </a:endParaRPr>
          </a:p>
        </p:txBody>
      </p:sp>
      <p:sp>
        <p:nvSpPr>
          <p:cNvPr id="4" name="Content Placeholder 3"/>
          <p:cNvSpPr>
            <a:spLocks noGrp="1"/>
          </p:cNvSpPr>
          <p:nvPr>
            <p:ph sz="half" idx="1"/>
          </p:nvPr>
        </p:nvSpPr>
        <p:spPr/>
        <p:txBody>
          <a:bodyPr/>
          <a:lstStyle/>
          <a:p>
            <a:r>
              <a:rPr lang="en-US" dirty="0" smtClean="0"/>
              <a:t>The most famous response to the Townshend Acts was John Dickinson’s essays, “Letters from a Farmer,” which argued against taxing for the purpose of raising revenue. </a:t>
            </a:r>
            <a:endParaRPr lang="en-US" dirty="0"/>
          </a:p>
        </p:txBody>
      </p:sp>
      <p:pic>
        <p:nvPicPr>
          <p:cNvPr id="6" name="Content Placeholder 5" descr="letters.jpg"/>
          <p:cNvPicPr>
            <a:picLocks noGrp="1" noChangeAspect="1"/>
          </p:cNvPicPr>
          <p:nvPr>
            <p:ph sz="half" idx="2"/>
          </p:nvPr>
        </p:nvPicPr>
        <p:blipFill>
          <a:blip r:embed="rId2"/>
          <a:stretch>
            <a:fillRect/>
          </a:stretch>
        </p:blipFill>
        <p:spPr>
          <a:xfrm>
            <a:off x="4876800" y="1563846"/>
            <a:ext cx="2514600" cy="4463415"/>
          </a:xfrm>
        </p:spPr>
      </p:pic>
    </p:spTree>
  </p:cSld>
  <p:clrMapOvr>
    <a:masterClrMapping/>
  </p:clrMapOvr>
  <p:transition advClick="0"/>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889</TotalTime>
  <Words>1341</Words>
  <Application>Microsoft Office PowerPoint</Application>
  <PresentationFormat>On-screen Show (4:3)</PresentationFormat>
  <Paragraphs>205</Paragraphs>
  <Slides>34</Slides>
  <Notes>0</Notes>
  <HiddenSlides>0</HiddenSlides>
  <MMClips>2</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Technic</vt:lpstr>
      <vt:lpstr>PowerPoint Presentation</vt:lpstr>
      <vt:lpstr> Proclamation of 1763</vt:lpstr>
      <vt:lpstr>Response of Proclamation of 1763</vt:lpstr>
      <vt:lpstr>Sugar Act of 1764</vt:lpstr>
      <vt:lpstr>Stamp Act of 1764</vt:lpstr>
      <vt:lpstr>Stamp Act of 1764</vt:lpstr>
      <vt:lpstr>Response to the Stamp Act</vt:lpstr>
      <vt:lpstr>Townshend Acts</vt:lpstr>
      <vt:lpstr>Letters from a Farmer</vt:lpstr>
      <vt:lpstr>Boston Massacre</vt:lpstr>
      <vt:lpstr>Boston Massacre Response</vt:lpstr>
      <vt:lpstr>Boston Tea Party</vt:lpstr>
      <vt:lpstr>Boston Tea Party</vt:lpstr>
      <vt:lpstr>Intolerable Acts</vt:lpstr>
      <vt:lpstr>Boston Port Act</vt:lpstr>
      <vt:lpstr>Quartering Act</vt:lpstr>
      <vt:lpstr>Quebec Act</vt:lpstr>
      <vt:lpstr>Massachusetts Regulating Act</vt:lpstr>
      <vt:lpstr> Impartial Administration of Justice Act </vt:lpstr>
      <vt:lpstr>Response to the Intolerable Acts</vt:lpstr>
      <vt:lpstr>Causes for American Revolution Quiz</vt:lpstr>
      <vt:lpstr>Causes for American Revolution Quiz</vt:lpstr>
      <vt:lpstr>Causes for American Revolution Quiz</vt:lpstr>
      <vt:lpstr>Causes for American Revolution Quiz</vt:lpstr>
      <vt:lpstr>Causes for American Revolution Quiz</vt:lpstr>
      <vt:lpstr>Causes for American Revolution Quiz</vt:lpstr>
      <vt:lpstr>Causes for American Revolution Quiz</vt:lpstr>
      <vt:lpstr>Causes for American Revolution Quiz </vt:lpstr>
      <vt:lpstr>Causes for American Revolution Quiz</vt:lpstr>
      <vt:lpstr>Causes for American Revolution Quiz</vt:lpstr>
      <vt:lpstr>Causes for American Revolution Quiz</vt:lpstr>
      <vt:lpstr>Correct!</vt:lpstr>
      <vt:lpstr>Try Again</vt:lpstr>
      <vt:lpstr>Core Content Standards</vt:lpstr>
    </vt:vector>
  </TitlesOfParts>
  <Company>Bellarmine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Of Shakespeare</dc:title>
  <dc:creator>hlewis03</dc:creator>
  <cp:lastModifiedBy>JUSTIN HUDSON</cp:lastModifiedBy>
  <cp:revision>99</cp:revision>
  <dcterms:created xsi:type="dcterms:W3CDTF">2008-10-22T16:02:58Z</dcterms:created>
  <dcterms:modified xsi:type="dcterms:W3CDTF">2012-09-20T14:32:03Z</dcterms:modified>
</cp:coreProperties>
</file>